
<file path=[Content_Types].xml><?xml version="1.0" encoding="utf-8"?>
<Types xmlns="http://schemas.openxmlformats.org/package/2006/content-types">
  <Default Extension="glb" ContentType="model/gltf.binary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76" r:id="rId8"/>
    <p:sldId id="264" r:id="rId9"/>
    <p:sldId id="265" r:id="rId10"/>
    <p:sldId id="277" r:id="rId11"/>
    <p:sldId id="266" r:id="rId12"/>
    <p:sldId id="267" r:id="rId13"/>
    <p:sldId id="268" r:id="rId14"/>
    <p:sldId id="269" r:id="rId15"/>
    <p:sldId id="273" r:id="rId16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8AFE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82" y="7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D202256-BE51-44FF-9272-AEE5A55BD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028D35EB-CA7E-4B83-962F-17675E64F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56AA093-5EC8-45AE-87CB-DFDBAC8B3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24/11/2022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EC13800-DB8F-4EE6-A884-4D2BF1975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70A3234-C6DF-47F4-8719-0CB7F779A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45517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B743545-C39D-4AE1-B13F-668C8AB9D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ED30F54F-F620-40D5-A47B-DCA545A2E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25C3DD2-2F8D-4BBA-BE66-9D01C539E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24/11/2022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C2F9241-3C7B-470B-81AB-AD2D79606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2274DD5-51C4-4AE0-AAF7-B22733939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37833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21CFF058-C43E-4A66-A581-0ED2CB4C6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09BA4B57-2514-4C3D-AC86-EA61F6E263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B26F0C9-0D23-4157-AB4E-3DCA2B4D3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24/11/2022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CF75C93-7D0D-404D-AEBD-A8D992812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B584250-A5C1-4AF4-B61E-18F81A32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10165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A44104A-0067-47DC-B40D-D5052E9E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E1616DC-7038-48E0-BF1A-C621B7104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2C363D9-5FEB-421C-A407-D2DB93B2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24/11/2022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0B13F9D-86B6-4AF5-9EA3-C7864A6D0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6F21135-DC56-49E9-A2FF-59EE99DC1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22383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0BF0E64-0544-453C-8299-591D63B93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95C97479-8525-4A40-B351-039703911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E1AEEDF-5454-4836-9FC9-BFEA18004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24/11/2022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75F3671-447E-409D-934E-1B3D734E8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4F0EB76-B8F7-425C-A067-A0E15499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67128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88839F9-0053-4FD0-A606-D8DFE3D8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BCF098F-A812-4775-8C70-5A10D7285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FAA4188F-087F-4690-9A6F-CC9BB49B2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A764628C-022E-4F74-9C0E-60D48C375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24/11/2022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8287B23-E93C-414D-89DE-4584FD20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7EEC3290-72BC-4300-B565-B97FFE25A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92297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BC5843C-DA0E-4E53-9946-C54B0856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89A47275-2355-4B11-8450-9CFD9F8C5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CFF6E7D6-5E03-4A6F-9F96-B0836683D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9177E020-8867-4CC7-9BB8-B51F7F4288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2BEA4640-A030-4C7D-A146-3C0DB5A35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1026D718-42EE-47AC-B3A0-6E88626B0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24/11/2022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5294714B-1342-482D-89B3-41B3F76D4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57D87E37-E29A-454E-9C47-3A999C02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01486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A103238-999A-40D5-8B57-AC9AE86E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2C83C96E-AADE-4BCA-B7B9-17AAFEC8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24/11/2022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A25178C1-9637-44A7-9718-79E32175C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966EA846-8D17-4803-A8F3-C0B5AA29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92817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4C2CF4FF-EF3D-48C7-B750-82671D8AA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24/11/2022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E531C112-0D47-496D-AD99-E78B6C7B4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712082B-2213-49C0-89DB-8302E8A74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6626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D2C0758-72D0-4C08-919E-61327BB5E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1C9E343-3409-4FB0-8952-1F1B6644B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F0BD3587-C59A-4D1A-AC14-C65DD0D734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EA71F6FE-38B2-4AAC-8CB6-75A5D9CE2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24/11/2022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A4EE020A-CDF4-45F1-9960-4724AFD3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F3C46944-8723-4D71-83F4-C6670589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1506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2FB5F8B-11CB-454A-8A8E-0C96F1B2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7EEDEB98-A7FD-4C21-9A9B-E60A21D89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9EFAB60A-2324-4D98-93BB-A9B7F5CC4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FEF4874F-BA8C-4FF2-BA59-1E556BD4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24/11/2022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42A9F6A-29B8-41FB-88D1-FD2E2CF8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EF904D02-AC42-4743-B022-D6D344571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8017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A8E1A7E4-507B-44E7-B79A-727D167C1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9E1057D-45E8-4406-9236-AD8BF005C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660935C-F773-49F8-8F9D-DA9FD0D3D3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227A1-3777-4FC3-9D0D-F11D57F5FA2F}" type="datetimeFigureOut">
              <a:rPr lang="vi-VN" smtClean="0"/>
              <a:t>24/11/2022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3AD8929-C07F-4367-A2D2-E145F75133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5000DBF-9844-48F6-830D-0404A4904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4298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f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fif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11" Type="http://schemas.openxmlformats.org/officeDocument/2006/relationships/image" Target="../media/image11.png"/><Relationship Id="rId5" Type="http://schemas.openxmlformats.org/officeDocument/2006/relationships/image" Target="../media/image4.jpg"/><Relationship Id="rId10" Type="http://schemas.openxmlformats.org/officeDocument/2006/relationships/image" Target="../media/image10.png"/><Relationship Id="rId4" Type="http://schemas.openxmlformats.org/officeDocument/2006/relationships/image" Target="../media/image3.jfif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4BB7EDCF-AFEC-4FC7-96EE-E74007DFCC87}"/>
              </a:ext>
            </a:extLst>
          </p:cNvPr>
          <p:cNvSpPr txBox="1"/>
          <p:nvPr/>
        </p:nvSpPr>
        <p:spPr>
          <a:xfrm>
            <a:off x="3923203" y="2051069"/>
            <a:ext cx="5147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Nhóm</a:t>
            </a:r>
            <a:r>
              <a:rPr lang="en-US" sz="6000" b="1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15</a:t>
            </a:r>
            <a:endParaRPr lang="vi-VN" sz="6000" b="1" dirty="0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571426C-8397-435E-9013-3A7E9B9E9666}"/>
              </a:ext>
            </a:extLst>
          </p:cNvPr>
          <p:cNvSpPr txBox="1"/>
          <p:nvPr/>
        </p:nvSpPr>
        <p:spPr>
          <a:xfrm>
            <a:off x="3923203" y="3649175"/>
            <a:ext cx="4125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Quản</a:t>
            </a:r>
            <a:r>
              <a:rPr lang="en-US" sz="2400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trị</a:t>
            </a:r>
            <a:r>
              <a:rPr lang="en-US" sz="2400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mạng</a:t>
            </a:r>
            <a:r>
              <a:rPr lang="en-US" sz="2400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hệ</a:t>
            </a:r>
            <a:r>
              <a:rPr lang="en-US" sz="2400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thống</a:t>
            </a:r>
            <a:endParaRPr lang="vi-VN" sz="2400" dirty="0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366F07B-FCAD-49E9-B85D-0AEB33AB3405}"/>
              </a:ext>
            </a:extLst>
          </p:cNvPr>
          <p:cNvSpPr txBox="1"/>
          <p:nvPr/>
        </p:nvSpPr>
        <p:spPr>
          <a:xfrm>
            <a:off x="3358116" y="8255440"/>
            <a:ext cx="547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Barlow" panose="00000500000000000000" pitchFamily="2" charset="0"/>
                <a:cs typeface="Arial" panose="020B0604020202020204" pitchFamily="34" charset="0"/>
              </a:rPr>
              <a:t>Thành viên trong nhóm</a:t>
            </a:r>
            <a:endParaRPr lang="vi-VN" sz="3600" b="1">
              <a:latin typeface="Barlow" panose="000005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A92F0D7B-551C-4755-A16B-535CE8D48886}"/>
              </a:ext>
            </a:extLst>
          </p:cNvPr>
          <p:cNvGrpSpPr/>
          <p:nvPr/>
        </p:nvGrpSpPr>
        <p:grpSpPr>
          <a:xfrm>
            <a:off x="962810" y="10363585"/>
            <a:ext cx="2598318" cy="2640795"/>
            <a:chOff x="962810" y="2371059"/>
            <a:chExt cx="2598318" cy="2640795"/>
          </a:xfrm>
        </p:grpSpPr>
        <p:sp>
          <p:nvSpPr>
            <p:cNvPr id="9" name="Hình Bầu dục 8">
              <a:extLst>
                <a:ext uri="{FF2B5EF4-FFF2-40B4-BE49-F238E27FC236}">
                  <a16:creationId xmlns:a16="http://schemas.microsoft.com/office/drawing/2014/main" id="{38CCD606-5E16-4ACE-872C-7AB0A9D035B8}"/>
                </a:ext>
              </a:extLst>
            </p:cNvPr>
            <p:cNvSpPr/>
            <p:nvPr/>
          </p:nvSpPr>
          <p:spPr>
            <a:xfrm>
              <a:off x="1367845" y="2371059"/>
              <a:ext cx="1788249" cy="1796895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Barlow" panose="00000500000000000000" pitchFamily="2" charset="0"/>
              </a:endParaRPr>
            </a:p>
          </p:txBody>
        </p:sp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DF33CB1E-F3E7-445F-AC6B-3524B1CA086D}"/>
                </a:ext>
              </a:extLst>
            </p:cNvPr>
            <p:cNvSpPr txBox="1"/>
            <p:nvPr/>
          </p:nvSpPr>
          <p:spPr>
            <a:xfrm>
              <a:off x="962810" y="4365523"/>
              <a:ext cx="259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Barlow" panose="00000500000000000000" pitchFamily="2" charset="0"/>
                  <a:cs typeface="Arial" panose="020B0604020202020204" pitchFamily="34" charset="0"/>
                </a:rPr>
                <a:t>Tên</a:t>
              </a:r>
            </a:p>
            <a:p>
              <a:pPr algn="ctr"/>
              <a:r>
                <a:rPr lang="en-US" b="1">
                  <a:latin typeface="Barlow" panose="00000500000000000000" pitchFamily="2" charset="0"/>
                  <a:cs typeface="Arial" panose="020B0604020202020204" pitchFamily="34" charset="0"/>
                </a:rPr>
                <a:t>Mã Sinh Viên </a:t>
              </a:r>
              <a:endParaRPr lang="vi-VN" b="1">
                <a:latin typeface="Barlow" panose="00000500000000000000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Nhóm 10">
            <a:extLst>
              <a:ext uri="{FF2B5EF4-FFF2-40B4-BE49-F238E27FC236}">
                <a16:creationId xmlns:a16="http://schemas.microsoft.com/office/drawing/2014/main" id="{5BC4E160-62A6-4C48-A0E5-F5268696A431}"/>
              </a:ext>
            </a:extLst>
          </p:cNvPr>
          <p:cNvGrpSpPr/>
          <p:nvPr/>
        </p:nvGrpSpPr>
        <p:grpSpPr>
          <a:xfrm>
            <a:off x="3518168" y="12275513"/>
            <a:ext cx="2598318" cy="2640796"/>
            <a:chOff x="3518168" y="2371058"/>
            <a:chExt cx="2598318" cy="2640796"/>
          </a:xfrm>
        </p:grpSpPr>
        <p:sp>
          <p:nvSpPr>
            <p:cNvPr id="12" name="Hình Bầu dục 11">
              <a:extLst>
                <a:ext uri="{FF2B5EF4-FFF2-40B4-BE49-F238E27FC236}">
                  <a16:creationId xmlns:a16="http://schemas.microsoft.com/office/drawing/2014/main" id="{41FAC886-6A3C-4F88-A2B6-40DFD12C2238}"/>
                </a:ext>
              </a:extLst>
            </p:cNvPr>
            <p:cNvSpPr/>
            <p:nvPr/>
          </p:nvSpPr>
          <p:spPr>
            <a:xfrm>
              <a:off x="3923203" y="2371058"/>
              <a:ext cx="1788249" cy="179689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Barlow" panose="00000500000000000000" pitchFamily="2" charset="0"/>
              </a:endParaRPr>
            </a:p>
          </p:txBody>
        </p:sp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82C17AE0-1C27-4185-A8BE-A44AF8E164E1}"/>
                </a:ext>
              </a:extLst>
            </p:cNvPr>
            <p:cNvSpPr txBox="1"/>
            <p:nvPr/>
          </p:nvSpPr>
          <p:spPr>
            <a:xfrm>
              <a:off x="3518168" y="4365523"/>
              <a:ext cx="259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Barlow" panose="00000500000000000000" pitchFamily="2" charset="0"/>
                  <a:cs typeface="Arial" panose="020B0604020202020204" pitchFamily="34" charset="0"/>
                </a:rPr>
                <a:t>Tên</a:t>
              </a:r>
            </a:p>
            <a:p>
              <a:pPr algn="ctr"/>
              <a:r>
                <a:rPr lang="en-US" b="1">
                  <a:latin typeface="Barlow" panose="00000500000000000000" pitchFamily="2" charset="0"/>
                  <a:cs typeface="Arial" panose="020B0604020202020204" pitchFamily="34" charset="0"/>
                </a:rPr>
                <a:t>Mã Sinh Viên </a:t>
              </a:r>
              <a:endParaRPr lang="vi-VN" b="1">
                <a:latin typeface="Barlow" panose="00000500000000000000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D3201B14-C800-4A03-BEC8-90ED5DF2814B}"/>
              </a:ext>
            </a:extLst>
          </p:cNvPr>
          <p:cNvGrpSpPr/>
          <p:nvPr/>
        </p:nvGrpSpPr>
        <p:grpSpPr>
          <a:xfrm>
            <a:off x="8628884" y="16712038"/>
            <a:ext cx="2598318" cy="2640797"/>
            <a:chOff x="8628884" y="2371056"/>
            <a:chExt cx="2598318" cy="2640797"/>
          </a:xfrm>
        </p:grpSpPr>
        <p:sp>
          <p:nvSpPr>
            <p:cNvPr id="15" name="Hình Bầu dục 14">
              <a:extLst>
                <a:ext uri="{FF2B5EF4-FFF2-40B4-BE49-F238E27FC236}">
                  <a16:creationId xmlns:a16="http://schemas.microsoft.com/office/drawing/2014/main" id="{A8887E3F-FDEA-4556-B5C5-ABF355131954}"/>
                </a:ext>
              </a:extLst>
            </p:cNvPr>
            <p:cNvSpPr/>
            <p:nvPr/>
          </p:nvSpPr>
          <p:spPr>
            <a:xfrm>
              <a:off x="9033919" y="2371056"/>
              <a:ext cx="1788249" cy="1796895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Barlow" panose="00000500000000000000" pitchFamily="2" charset="0"/>
              </a:endParaRPr>
            </a:p>
          </p:txBody>
        </p:sp>
        <p:sp>
          <p:nvSpPr>
            <p:cNvPr id="16" name="Hộp Văn bản 15">
              <a:extLst>
                <a:ext uri="{FF2B5EF4-FFF2-40B4-BE49-F238E27FC236}">
                  <a16:creationId xmlns:a16="http://schemas.microsoft.com/office/drawing/2014/main" id="{8C0FA3EB-CEEA-4E16-9FFC-B1BEF69C07AB}"/>
                </a:ext>
              </a:extLst>
            </p:cNvPr>
            <p:cNvSpPr txBox="1"/>
            <p:nvPr/>
          </p:nvSpPr>
          <p:spPr>
            <a:xfrm>
              <a:off x="8628884" y="4365522"/>
              <a:ext cx="259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Barlow" panose="00000500000000000000" pitchFamily="2" charset="0"/>
                  <a:cs typeface="Arial" panose="020B0604020202020204" pitchFamily="34" charset="0"/>
                </a:rPr>
                <a:t>Tên</a:t>
              </a:r>
            </a:p>
            <a:p>
              <a:pPr algn="ctr"/>
              <a:r>
                <a:rPr lang="en-US" b="1">
                  <a:latin typeface="Barlow" panose="00000500000000000000" pitchFamily="2" charset="0"/>
                  <a:cs typeface="Arial" panose="020B0604020202020204" pitchFamily="34" charset="0"/>
                </a:rPr>
                <a:t>Mã Sinh Viên </a:t>
              </a:r>
              <a:endParaRPr lang="vi-VN" b="1">
                <a:latin typeface="Barlow" panose="00000500000000000000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Nhóm 16">
            <a:extLst>
              <a:ext uri="{FF2B5EF4-FFF2-40B4-BE49-F238E27FC236}">
                <a16:creationId xmlns:a16="http://schemas.microsoft.com/office/drawing/2014/main" id="{099C27C3-CD09-48A9-B210-ADC675A18982}"/>
              </a:ext>
            </a:extLst>
          </p:cNvPr>
          <p:cNvGrpSpPr/>
          <p:nvPr/>
        </p:nvGrpSpPr>
        <p:grpSpPr>
          <a:xfrm>
            <a:off x="6073526" y="14519950"/>
            <a:ext cx="2598318" cy="2640796"/>
            <a:chOff x="6073526" y="2371057"/>
            <a:chExt cx="2598318" cy="2640796"/>
          </a:xfrm>
        </p:grpSpPr>
        <p:sp>
          <p:nvSpPr>
            <p:cNvPr id="18" name="Hình Bầu dục 17">
              <a:extLst>
                <a:ext uri="{FF2B5EF4-FFF2-40B4-BE49-F238E27FC236}">
                  <a16:creationId xmlns:a16="http://schemas.microsoft.com/office/drawing/2014/main" id="{71F7B1BE-31D3-4171-BEC1-1F797887688E}"/>
                </a:ext>
              </a:extLst>
            </p:cNvPr>
            <p:cNvSpPr/>
            <p:nvPr/>
          </p:nvSpPr>
          <p:spPr>
            <a:xfrm>
              <a:off x="6478561" y="2371057"/>
              <a:ext cx="1788249" cy="1796895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Barlow" panose="00000500000000000000" pitchFamily="2" charset="0"/>
              </a:endParaRPr>
            </a:p>
          </p:txBody>
        </p:sp>
        <p:sp>
          <p:nvSpPr>
            <p:cNvPr id="19" name="Hộp Văn bản 18">
              <a:extLst>
                <a:ext uri="{FF2B5EF4-FFF2-40B4-BE49-F238E27FC236}">
                  <a16:creationId xmlns:a16="http://schemas.microsoft.com/office/drawing/2014/main" id="{4440EAD4-B0DF-420F-9753-1BDB19B1BB51}"/>
                </a:ext>
              </a:extLst>
            </p:cNvPr>
            <p:cNvSpPr txBox="1"/>
            <p:nvPr/>
          </p:nvSpPr>
          <p:spPr>
            <a:xfrm>
              <a:off x="6073526" y="4365522"/>
              <a:ext cx="259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Barlow" panose="00000500000000000000" pitchFamily="2" charset="0"/>
                  <a:cs typeface="Arial" panose="020B0604020202020204" pitchFamily="34" charset="0"/>
                </a:rPr>
                <a:t>Tên</a:t>
              </a:r>
            </a:p>
            <a:p>
              <a:pPr algn="ctr"/>
              <a:r>
                <a:rPr lang="en-US" b="1">
                  <a:latin typeface="Barlow" panose="00000500000000000000" pitchFamily="2" charset="0"/>
                  <a:cs typeface="Arial" panose="020B0604020202020204" pitchFamily="34" charset="0"/>
                </a:rPr>
                <a:t>Mã Sinh Viên </a:t>
              </a:r>
              <a:endParaRPr lang="vi-VN" b="1">
                <a:latin typeface="Barlow" panose="00000500000000000000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Hình Bầu dục 19">
            <a:extLst>
              <a:ext uri="{FF2B5EF4-FFF2-40B4-BE49-F238E27FC236}">
                <a16:creationId xmlns:a16="http://schemas.microsoft.com/office/drawing/2014/main" id="{DC78508C-78E4-4ECE-8F4A-8BF46A9622F2}"/>
              </a:ext>
            </a:extLst>
          </p:cNvPr>
          <p:cNvSpPr/>
          <p:nvPr/>
        </p:nvSpPr>
        <p:spPr>
          <a:xfrm>
            <a:off x="12741825" y="5390223"/>
            <a:ext cx="11058824" cy="10843495"/>
          </a:xfrm>
          <a:prstGeom prst="ellipse">
            <a:avLst/>
          </a:prstGeom>
          <a:solidFill>
            <a:srgbClr val="438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</a:endParaRPr>
          </a:p>
        </p:txBody>
      </p:sp>
      <p:sp>
        <p:nvSpPr>
          <p:cNvPr id="21" name="Hình Bầu dục 20">
            <a:extLst>
              <a:ext uri="{FF2B5EF4-FFF2-40B4-BE49-F238E27FC236}">
                <a16:creationId xmlns:a16="http://schemas.microsoft.com/office/drawing/2014/main" id="{CEDBD8CD-0812-4FE8-A435-672D403250BC}"/>
              </a:ext>
            </a:extLst>
          </p:cNvPr>
          <p:cNvSpPr/>
          <p:nvPr/>
        </p:nvSpPr>
        <p:spPr>
          <a:xfrm>
            <a:off x="-5183243" y="-3956365"/>
            <a:ext cx="3401674" cy="3436731"/>
          </a:xfrm>
          <a:prstGeom prst="ellipse">
            <a:avLst/>
          </a:prstGeom>
          <a:solidFill>
            <a:srgbClr val="438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16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075DB07-D28A-4F56-90C3-71BFFA46E61C}"/>
              </a:ext>
            </a:extLst>
          </p:cNvPr>
          <p:cNvSpPr txBox="1"/>
          <p:nvPr/>
        </p:nvSpPr>
        <p:spPr>
          <a:xfrm>
            <a:off x="3358116" y="-2706576"/>
            <a:ext cx="547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Barlow" panose="00000500000000000000" pitchFamily="2" charset="0"/>
                <a:cs typeface="Arial" panose="020B0604020202020204" pitchFamily="34" charset="0"/>
              </a:rPr>
              <a:t>Thành viên trong nhóm</a:t>
            </a:r>
            <a:endParaRPr lang="vi-VN" sz="3600" b="1">
              <a:latin typeface="Barlow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4126246-447A-4536-AA58-9F2D39446073}"/>
              </a:ext>
            </a:extLst>
          </p:cNvPr>
          <p:cNvSpPr txBox="1"/>
          <p:nvPr/>
        </p:nvSpPr>
        <p:spPr>
          <a:xfrm>
            <a:off x="-5295327" y="3201299"/>
            <a:ext cx="447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Barlow" panose="00000500000000000000" pitchFamily="2" charset="0"/>
                <a:cs typeface="Arial" panose="020B0604020202020204" pitchFamily="34" charset="0"/>
              </a:rPr>
              <a:t>Ghi chú nội dung thuyết trình…</a:t>
            </a:r>
            <a:endParaRPr lang="vi-VN">
              <a:latin typeface="Barlow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B46F37DD-B348-44AD-B7A7-5CD07999AFE6}"/>
              </a:ext>
            </a:extLst>
          </p:cNvPr>
          <p:cNvSpPr/>
          <p:nvPr/>
        </p:nvSpPr>
        <p:spPr>
          <a:xfrm>
            <a:off x="408342" y="-5058398"/>
            <a:ext cx="11490599" cy="1972660"/>
          </a:xfrm>
          <a:prstGeom prst="roundRect">
            <a:avLst>
              <a:gd name="adj" fmla="val 1254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vi-VN" sz="3200" b="1">
              <a:latin typeface="Barlow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7CAF1C7-081E-4C15-93FA-94B1119CC907}"/>
              </a:ext>
            </a:extLst>
          </p:cNvPr>
          <p:cNvSpPr txBox="1"/>
          <p:nvPr/>
        </p:nvSpPr>
        <p:spPr>
          <a:xfrm>
            <a:off x="1278500" y="-4868662"/>
            <a:ext cx="355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chemeClr val="bg1"/>
                </a:solidFill>
                <a:latin typeface="Barlow" panose="00000500000000000000" pitchFamily="2" charset="0"/>
                <a:cs typeface="Arial" panose="020B0604020202020204" pitchFamily="34" charset="0"/>
              </a:rPr>
              <a:t>Chủ đề Thuyết trình </a:t>
            </a:r>
            <a:endParaRPr lang="vi-VN" sz="2800" b="1">
              <a:solidFill>
                <a:schemeClr val="bg1"/>
              </a:solidFill>
              <a:latin typeface="Barlow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6" name="Hình ảnh 3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FD78599E-4D61-4ECD-A32B-F382BBC55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02" y="-4868662"/>
            <a:ext cx="796594" cy="796594"/>
          </a:xfrm>
          <a:prstGeom prst="rect">
            <a:avLst/>
          </a:prstGeom>
        </p:spPr>
      </p:pic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4DB64722-4359-408D-96C3-247E84B066F6}"/>
              </a:ext>
            </a:extLst>
          </p:cNvPr>
          <p:cNvSpPr/>
          <p:nvPr/>
        </p:nvSpPr>
        <p:spPr>
          <a:xfrm>
            <a:off x="-4080531" y="3884194"/>
            <a:ext cx="2608313" cy="2419023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</a:endParaRPr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5387F42F-95B8-43A3-86B2-E0ABDF49F446}"/>
              </a:ext>
            </a:extLst>
          </p:cNvPr>
          <p:cNvSpPr txBox="1"/>
          <p:nvPr/>
        </p:nvSpPr>
        <p:spPr>
          <a:xfrm>
            <a:off x="-3921700" y="5502701"/>
            <a:ext cx="2120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Barlow" panose="00000500000000000000" pitchFamily="2" charset="0"/>
                <a:cs typeface="Arial" panose="020B0604020202020204" pitchFamily="34" charset="0"/>
              </a:rPr>
              <a:t>Nội dung 1</a:t>
            </a:r>
            <a:endParaRPr lang="vi-VN" sz="2800" b="1">
              <a:latin typeface="Barlow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B979899-7E20-4C43-BA3A-FA8B1455C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3497" y="4041009"/>
            <a:ext cx="1184397" cy="1184397"/>
          </a:xfrm>
          <a:prstGeom prst="rect">
            <a:avLst/>
          </a:prstGeom>
        </p:spPr>
      </p:pic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BF84CD51-3050-4865-B3B0-9B50BAB27B50}"/>
              </a:ext>
            </a:extLst>
          </p:cNvPr>
          <p:cNvSpPr/>
          <p:nvPr/>
        </p:nvSpPr>
        <p:spPr>
          <a:xfrm>
            <a:off x="13206478" y="3886636"/>
            <a:ext cx="2571091" cy="2375961"/>
          </a:xfrm>
          <a:prstGeom prst="roundRect">
            <a:avLst>
              <a:gd name="adj" fmla="val 858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</a:endParaRPr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398DABFB-1B04-4DA7-AFDD-2F29CAB74765}"/>
              </a:ext>
            </a:extLst>
          </p:cNvPr>
          <p:cNvSpPr txBox="1"/>
          <p:nvPr/>
        </p:nvSpPr>
        <p:spPr>
          <a:xfrm>
            <a:off x="13456368" y="5386932"/>
            <a:ext cx="206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Barlow" panose="00000500000000000000" pitchFamily="2" charset="0"/>
                <a:cs typeface="Arial" panose="020B0604020202020204" pitchFamily="34" charset="0"/>
              </a:rPr>
              <a:t>Nội dung 3</a:t>
            </a:r>
            <a:endParaRPr lang="vi-VN" sz="2800" b="1">
              <a:latin typeface="Barlow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5" name="Hình ảnh 44">
            <a:extLst>
              <a:ext uri="{FF2B5EF4-FFF2-40B4-BE49-F238E27FC236}">
                <a16:creationId xmlns:a16="http://schemas.microsoft.com/office/drawing/2014/main" id="{549412DC-49B7-4837-98E8-D7019222F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2036" y="4077325"/>
            <a:ext cx="1051027" cy="1051027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19584323" y="3961593"/>
            <a:ext cx="2332734" cy="2268395"/>
          </a:xfrm>
          <a:prstGeom prst="roundRect">
            <a:avLst>
              <a:gd name="adj" fmla="val 85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</a:endParaRPr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96AB0855-2EA2-4915-B058-9C0E89E92D74}"/>
              </a:ext>
            </a:extLst>
          </p:cNvPr>
          <p:cNvSpPr txBox="1"/>
          <p:nvPr/>
        </p:nvSpPr>
        <p:spPr>
          <a:xfrm>
            <a:off x="19750573" y="5327906"/>
            <a:ext cx="2058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Barlow" panose="00000500000000000000" pitchFamily="2" charset="0"/>
                <a:cs typeface="Arial" panose="020B0604020202020204" pitchFamily="34" charset="0"/>
              </a:rPr>
              <a:t>Nội dung 4</a:t>
            </a:r>
            <a:endParaRPr lang="vi-VN" sz="2800" b="1">
              <a:latin typeface="Barlow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8" name="Hình ảnh 47">
            <a:extLst>
              <a:ext uri="{FF2B5EF4-FFF2-40B4-BE49-F238E27FC236}">
                <a16:creationId xmlns:a16="http://schemas.microsoft.com/office/drawing/2014/main" id="{D72E0A9E-303F-4E69-9768-9F3E14EC0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0896" y="4129904"/>
            <a:ext cx="1091782" cy="1091782"/>
          </a:xfrm>
          <a:prstGeom prst="rect">
            <a:avLst/>
          </a:prstGeom>
        </p:spPr>
      </p:pic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501B6EF5-2349-43E3-93F6-E7C7F3036BB8}"/>
              </a:ext>
            </a:extLst>
          </p:cNvPr>
          <p:cNvSpPr/>
          <p:nvPr/>
        </p:nvSpPr>
        <p:spPr>
          <a:xfrm>
            <a:off x="-573805" y="-168800"/>
            <a:ext cx="13259544" cy="7385636"/>
          </a:xfrm>
          <a:prstGeom prst="roundRect">
            <a:avLst>
              <a:gd name="adj" fmla="val 85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</a:endParaRPr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B192B489-2595-4E52-B14F-DA34136F6601}"/>
              </a:ext>
            </a:extLst>
          </p:cNvPr>
          <p:cNvSpPr txBox="1"/>
          <p:nvPr/>
        </p:nvSpPr>
        <p:spPr>
          <a:xfrm>
            <a:off x="944999" y="87252"/>
            <a:ext cx="45886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Barlow" panose="00000500000000000000" pitchFamily="2" charset="0"/>
                <a:cs typeface="Arial" panose="020B0604020202020204" pitchFamily="34" charset="0"/>
              </a:rPr>
              <a:t>Implementation</a:t>
            </a:r>
            <a:endParaRPr lang="vi-VN" sz="4400" b="1" dirty="0">
              <a:latin typeface="Barlow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2" name="Hình ảnh 41">
            <a:extLst>
              <a:ext uri="{FF2B5EF4-FFF2-40B4-BE49-F238E27FC236}">
                <a16:creationId xmlns:a16="http://schemas.microsoft.com/office/drawing/2014/main" id="{474FD309-3458-44EF-B96F-2224CCA90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311" y="0"/>
            <a:ext cx="1091305" cy="1091305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EEE0E55-16EB-4C87-81EB-E9F28EDF4382}"/>
              </a:ext>
            </a:extLst>
          </p:cNvPr>
          <p:cNvSpPr txBox="1"/>
          <p:nvPr/>
        </p:nvSpPr>
        <p:spPr>
          <a:xfrm>
            <a:off x="1849618" y="-2829971"/>
            <a:ext cx="8444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rgbClr val="438AFE"/>
                </a:solidFill>
                <a:latin typeface="Barlow" panose="00000500000000000000" pitchFamily="2" charset="0"/>
                <a:cs typeface="Arial" panose="020B0604020202020204" pitchFamily="34" charset="0"/>
              </a:rPr>
              <a:t>Môn học để thuyết trình</a:t>
            </a:r>
            <a:endParaRPr lang="vi-VN" sz="5400" b="1">
              <a:solidFill>
                <a:srgbClr val="438AFE"/>
              </a:solidFill>
              <a:latin typeface="Barlow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830526" y="943945"/>
            <a:ext cx="10646229" cy="7001164"/>
          </a:xfrm>
          <a:prstGeom prst="roundRect">
            <a:avLst>
              <a:gd name="adj" fmla="val 77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2800" dirty="0">
                <a:solidFill>
                  <a:schemeClr val="accent6">
                    <a:lumMod val="75000"/>
                  </a:schemeClr>
                </a:solidFill>
                <a:latin typeface="Barlow" panose="00000500000000000000" pitchFamily="2" charset="0"/>
              </a:rPr>
              <a:t>2. Installation</a:t>
            </a:r>
          </a:p>
          <a:p>
            <a:r>
              <a:rPr lang="en-MY" sz="2800" dirty="0">
                <a:solidFill>
                  <a:schemeClr val="accent6">
                    <a:lumMod val="75000"/>
                  </a:schemeClr>
                </a:solidFill>
                <a:latin typeface="Barlow" panose="00000500000000000000" pitchFamily="2" charset="0"/>
              </a:rPr>
              <a:t>+  Bind9 : </a:t>
            </a:r>
            <a:r>
              <a:rPr lang="en-MY" sz="2800" dirty="0" err="1">
                <a:solidFill>
                  <a:schemeClr val="accent6">
                    <a:lumMod val="75000"/>
                  </a:schemeClr>
                </a:solidFill>
                <a:latin typeface="Barlow" panose="00000500000000000000" pitchFamily="2" charset="0"/>
              </a:rPr>
              <a:t>sudo</a:t>
            </a:r>
            <a:r>
              <a:rPr lang="en-MY" sz="2800" dirty="0">
                <a:solidFill>
                  <a:schemeClr val="accent6">
                    <a:lumMod val="75000"/>
                  </a:schemeClr>
                </a:solidFill>
                <a:latin typeface="Barlow" panose="00000500000000000000" pitchFamily="2" charset="0"/>
              </a:rPr>
              <a:t> apt install bind9 </a:t>
            </a:r>
          </a:p>
          <a:p>
            <a:r>
              <a:rPr lang="en-MY" sz="2800" dirty="0">
                <a:solidFill>
                  <a:schemeClr val="accent6">
                    <a:lumMod val="75000"/>
                  </a:schemeClr>
                </a:solidFill>
                <a:latin typeface="Barlow" panose="00000500000000000000" pitchFamily="2" charset="0"/>
              </a:rPr>
              <a:t>+  Apache2 : </a:t>
            </a:r>
            <a:r>
              <a:rPr lang="en-MY" sz="2800" dirty="0" err="1">
                <a:solidFill>
                  <a:schemeClr val="accent6">
                    <a:lumMod val="75000"/>
                  </a:schemeClr>
                </a:solidFill>
                <a:latin typeface="Barlow" panose="00000500000000000000" pitchFamily="2" charset="0"/>
              </a:rPr>
              <a:t>sudo</a:t>
            </a:r>
            <a:r>
              <a:rPr lang="en-MY" sz="2800" dirty="0">
                <a:solidFill>
                  <a:schemeClr val="accent6">
                    <a:lumMod val="75000"/>
                  </a:schemeClr>
                </a:solidFill>
                <a:latin typeface="Barlow" panose="00000500000000000000" pitchFamily="2" charset="0"/>
              </a:rPr>
              <a:t> apt install apache2</a:t>
            </a:r>
          </a:p>
          <a:p>
            <a:r>
              <a:rPr lang="en-MY" sz="2800" dirty="0">
                <a:solidFill>
                  <a:schemeClr val="accent6">
                    <a:lumMod val="75000"/>
                  </a:schemeClr>
                </a:solidFill>
                <a:latin typeface="Barlow" panose="00000500000000000000" pitchFamily="2" charset="0"/>
              </a:rPr>
              <a:t>+ </a:t>
            </a:r>
            <a:r>
              <a:rPr lang="en-MY" sz="2800" dirty="0" err="1">
                <a:solidFill>
                  <a:schemeClr val="accent6">
                    <a:lumMod val="75000"/>
                  </a:schemeClr>
                </a:solidFill>
                <a:latin typeface="Barlow" panose="00000500000000000000" pitchFamily="2" charset="0"/>
              </a:rPr>
              <a:t>Postgresql</a:t>
            </a:r>
            <a:r>
              <a:rPr lang="en-MY" sz="2800" dirty="0">
                <a:solidFill>
                  <a:schemeClr val="accent6">
                    <a:lumMod val="75000"/>
                  </a:schemeClr>
                </a:solidFill>
                <a:latin typeface="Barlow" panose="00000500000000000000" pitchFamily="2" charset="0"/>
              </a:rPr>
              <a:t> : </a:t>
            </a:r>
            <a:r>
              <a:rPr lang="en-MY" sz="2800" dirty="0" err="1">
                <a:solidFill>
                  <a:schemeClr val="accent6">
                    <a:lumMod val="75000"/>
                  </a:schemeClr>
                </a:solidFill>
                <a:latin typeface="Barlow" panose="00000500000000000000" pitchFamily="2" charset="0"/>
              </a:rPr>
              <a:t>sudo</a:t>
            </a:r>
            <a:r>
              <a:rPr lang="en-MY" sz="2800" dirty="0">
                <a:solidFill>
                  <a:schemeClr val="accent6">
                    <a:lumMod val="75000"/>
                  </a:schemeClr>
                </a:solidFill>
                <a:latin typeface="Barlow" panose="00000500000000000000" pitchFamily="2" charset="0"/>
              </a:rPr>
              <a:t> apt install </a:t>
            </a:r>
            <a:r>
              <a:rPr lang="en-MY" sz="2800" dirty="0" err="1">
                <a:solidFill>
                  <a:schemeClr val="accent6">
                    <a:lumMod val="75000"/>
                  </a:schemeClr>
                </a:solidFill>
                <a:latin typeface="Barlow" panose="00000500000000000000" pitchFamily="2" charset="0"/>
              </a:rPr>
              <a:t>postgresql</a:t>
            </a:r>
            <a:r>
              <a:rPr lang="en-MY" sz="2800" dirty="0">
                <a:solidFill>
                  <a:schemeClr val="accent6">
                    <a:lumMod val="75000"/>
                  </a:schemeClr>
                </a:solidFill>
                <a:latin typeface="Barlow" panose="00000500000000000000" pitchFamily="2" charset="0"/>
              </a:rPr>
              <a:t> </a:t>
            </a:r>
            <a:r>
              <a:rPr lang="en-MY" sz="2800" dirty="0" err="1">
                <a:solidFill>
                  <a:schemeClr val="accent6">
                    <a:lumMod val="75000"/>
                  </a:schemeClr>
                </a:solidFill>
                <a:latin typeface="Barlow" panose="00000500000000000000" pitchFamily="2" charset="0"/>
              </a:rPr>
              <a:t>postgresql-contrib</a:t>
            </a:r>
            <a:endParaRPr lang="en-MY" sz="2800" dirty="0">
              <a:solidFill>
                <a:schemeClr val="accent6">
                  <a:lumMod val="75000"/>
                </a:schemeClr>
              </a:solidFill>
              <a:latin typeface="Barlow" panose="00000500000000000000" pitchFamily="2" charset="0"/>
            </a:endParaRPr>
          </a:p>
          <a:p>
            <a:endParaRPr lang="en-MY" sz="2800" dirty="0">
              <a:solidFill>
                <a:schemeClr val="accent6">
                  <a:lumMod val="75000"/>
                </a:schemeClr>
              </a:solidFill>
              <a:latin typeface="Barlow" panose="00000500000000000000" pitchFamily="2" charset="0"/>
            </a:endParaRPr>
          </a:p>
          <a:p>
            <a:endParaRPr lang="en-MY" sz="2800" dirty="0">
              <a:solidFill>
                <a:schemeClr val="accent6">
                  <a:lumMod val="75000"/>
                </a:schemeClr>
              </a:solidFill>
              <a:latin typeface="Barlow" panose="00000500000000000000" pitchFamily="2" charset="0"/>
            </a:endParaRPr>
          </a:p>
          <a:p>
            <a:endParaRPr lang="en-MY" sz="2800" dirty="0">
              <a:solidFill>
                <a:schemeClr val="accent6">
                  <a:lumMod val="75000"/>
                </a:schemeClr>
              </a:solidFill>
              <a:latin typeface="Barlow" panose="00000500000000000000" pitchFamily="2" charset="0"/>
            </a:endParaRPr>
          </a:p>
          <a:p>
            <a:endParaRPr lang="en-MY" sz="2800" dirty="0">
              <a:solidFill>
                <a:schemeClr val="accent6">
                  <a:lumMod val="75000"/>
                </a:schemeClr>
              </a:solidFill>
              <a:latin typeface="Barlow" panose="00000500000000000000" pitchFamily="2" charset="0"/>
            </a:endParaRPr>
          </a:p>
          <a:p>
            <a:endParaRPr lang="en-MY" sz="2800" dirty="0">
              <a:solidFill>
                <a:schemeClr val="accent6">
                  <a:lumMod val="75000"/>
                </a:schemeClr>
              </a:solidFill>
              <a:latin typeface="Barlow" panose="00000500000000000000" pitchFamily="2" charset="0"/>
            </a:endParaRPr>
          </a:p>
          <a:p>
            <a:endParaRPr lang="en-MY" sz="2800" dirty="0">
              <a:solidFill>
                <a:schemeClr val="accent6">
                  <a:lumMod val="75000"/>
                </a:schemeClr>
              </a:solidFill>
              <a:latin typeface="Barlow" panose="00000500000000000000" pitchFamily="2" charset="0"/>
            </a:endParaRPr>
          </a:p>
          <a:p>
            <a:endParaRPr lang="en-MY" sz="2800" dirty="0">
              <a:solidFill>
                <a:schemeClr val="accent6">
                  <a:lumMod val="75000"/>
                </a:schemeClr>
              </a:solidFill>
              <a:latin typeface="Barlow" panose="00000500000000000000" pitchFamily="2" charset="0"/>
            </a:endParaRPr>
          </a:p>
          <a:p>
            <a:endParaRPr lang="en-MY" sz="2800" dirty="0">
              <a:solidFill>
                <a:schemeClr val="accent6">
                  <a:lumMod val="75000"/>
                </a:schemeClr>
              </a:solidFill>
              <a:latin typeface="Barlow" panose="00000500000000000000" pitchFamily="2" charset="0"/>
            </a:endParaRPr>
          </a:p>
          <a:p>
            <a:endParaRPr lang="en-MY" sz="2800" dirty="0">
              <a:solidFill>
                <a:schemeClr val="accent6">
                  <a:lumMod val="75000"/>
                </a:schemeClr>
              </a:solidFill>
              <a:latin typeface="Barlow" panose="00000500000000000000" pitchFamily="2" charset="0"/>
            </a:endParaRPr>
          </a:p>
          <a:p>
            <a:endParaRPr lang="en-MY" sz="2800" dirty="0">
              <a:solidFill>
                <a:schemeClr val="accent6">
                  <a:lumMod val="75000"/>
                </a:schemeClr>
              </a:solidFill>
              <a:latin typeface="Barlow" panose="000005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736638-235E-6E88-2506-7C020000CE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1758" y="3653191"/>
            <a:ext cx="8165410" cy="2842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25633F-CFF5-F0ED-DC70-0708F9B879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0248" y="3691383"/>
            <a:ext cx="7971874" cy="28046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B79BBE-46CD-9338-01CF-4328C0536E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0248" y="3712692"/>
            <a:ext cx="8396670" cy="27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21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075DB07-D28A-4F56-90C3-71BFFA46E61C}"/>
              </a:ext>
            </a:extLst>
          </p:cNvPr>
          <p:cNvSpPr txBox="1"/>
          <p:nvPr/>
        </p:nvSpPr>
        <p:spPr>
          <a:xfrm>
            <a:off x="3181463" y="-2706576"/>
            <a:ext cx="5829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Thành viên trong nhóm</a:t>
            </a:r>
            <a:endParaRPr lang="vi-VN" sz="3600" b="1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4126246-447A-4536-AA58-9F2D39446073}"/>
              </a:ext>
            </a:extLst>
          </p:cNvPr>
          <p:cNvSpPr txBox="1"/>
          <p:nvPr/>
        </p:nvSpPr>
        <p:spPr>
          <a:xfrm>
            <a:off x="-5439586" y="3201299"/>
            <a:ext cx="476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Ghi chú nội dung thuyết trình…</a:t>
            </a:r>
            <a:endParaRPr lang="vi-VN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B46F37DD-B348-44AD-B7A7-5CD07999AFE6}"/>
              </a:ext>
            </a:extLst>
          </p:cNvPr>
          <p:cNvSpPr/>
          <p:nvPr/>
        </p:nvSpPr>
        <p:spPr>
          <a:xfrm>
            <a:off x="37644" y="1716472"/>
            <a:ext cx="12231996" cy="1972660"/>
          </a:xfrm>
          <a:prstGeom prst="roundRect">
            <a:avLst>
              <a:gd name="adj" fmla="val 1254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vi-VN" sz="3200" b="1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7CAF1C7-081E-4C15-93FA-94B1119CC907}"/>
              </a:ext>
            </a:extLst>
          </p:cNvPr>
          <p:cNvSpPr txBox="1"/>
          <p:nvPr/>
        </p:nvSpPr>
        <p:spPr>
          <a:xfrm>
            <a:off x="1114435" y="2239853"/>
            <a:ext cx="108900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Deploy 2 Webs Application to the same Linux Server (Webserver and DNS server)</a:t>
            </a:r>
          </a:p>
        </p:txBody>
      </p:sp>
      <p:pic>
        <p:nvPicPr>
          <p:cNvPr id="36" name="Hình ảnh 3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FD78599E-4D61-4ECD-A32B-F382BBC55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73" y="2239853"/>
            <a:ext cx="847992" cy="796594"/>
          </a:xfrm>
          <a:prstGeom prst="rect">
            <a:avLst/>
          </a:prstGeom>
        </p:spPr>
      </p:pic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4DB64722-4359-408D-96C3-247E84B066F6}"/>
              </a:ext>
            </a:extLst>
          </p:cNvPr>
          <p:cNvSpPr/>
          <p:nvPr/>
        </p:nvSpPr>
        <p:spPr>
          <a:xfrm>
            <a:off x="324194" y="3884194"/>
            <a:ext cx="2776608" cy="2419023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5387F42F-95B8-43A3-86B2-E0ABDF49F446}"/>
              </a:ext>
            </a:extLst>
          </p:cNvPr>
          <p:cNvSpPr txBox="1"/>
          <p:nvPr/>
        </p:nvSpPr>
        <p:spPr>
          <a:xfrm>
            <a:off x="498753" y="5502701"/>
            <a:ext cx="225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Introduction</a:t>
            </a:r>
            <a:endParaRPr lang="vi-VN" sz="2800" b="1" dirty="0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B979899-7E20-4C43-BA3A-FA8B1455C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65" y="4041009"/>
            <a:ext cx="1260818" cy="1184397"/>
          </a:xfrm>
          <a:prstGeom prst="rect">
            <a:avLst/>
          </a:prstGeom>
        </p:spPr>
      </p:pic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501B6EF5-2349-43E3-93F6-E7C7F3036BB8}"/>
              </a:ext>
            </a:extLst>
          </p:cNvPr>
          <p:cNvSpPr/>
          <p:nvPr/>
        </p:nvSpPr>
        <p:spPr>
          <a:xfrm>
            <a:off x="3247159" y="3906853"/>
            <a:ext cx="2761096" cy="2396364"/>
          </a:xfrm>
          <a:prstGeom prst="roundRect">
            <a:avLst>
              <a:gd name="adj" fmla="val 85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B192B489-2595-4E52-B14F-DA34136F6601}"/>
              </a:ext>
            </a:extLst>
          </p:cNvPr>
          <p:cNvSpPr txBox="1"/>
          <p:nvPr/>
        </p:nvSpPr>
        <p:spPr>
          <a:xfrm>
            <a:off x="3272524" y="5407267"/>
            <a:ext cx="2710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Implementation</a:t>
            </a:r>
            <a:endParaRPr lang="vi-VN" sz="2800" b="1" dirty="0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42" name="Hình ảnh 41">
            <a:extLst>
              <a:ext uri="{FF2B5EF4-FFF2-40B4-BE49-F238E27FC236}">
                <a16:creationId xmlns:a16="http://schemas.microsoft.com/office/drawing/2014/main" id="{474FD309-3458-44EF-B96F-2224CCA90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481" y="4025647"/>
            <a:ext cx="1161720" cy="1091305"/>
          </a:xfrm>
          <a:prstGeom prst="rect">
            <a:avLst/>
          </a:prstGeom>
        </p:spPr>
      </p:pic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BF84CD51-3050-4865-B3B0-9B50BAB27B50}"/>
              </a:ext>
            </a:extLst>
          </p:cNvPr>
          <p:cNvSpPr/>
          <p:nvPr/>
        </p:nvSpPr>
        <p:spPr>
          <a:xfrm>
            <a:off x="6348662" y="3886636"/>
            <a:ext cx="2736984" cy="2375961"/>
          </a:xfrm>
          <a:prstGeom prst="roundRect">
            <a:avLst>
              <a:gd name="adj" fmla="val 858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398DABFB-1B04-4DA7-AFDD-2F29CAB74765}"/>
              </a:ext>
            </a:extLst>
          </p:cNvPr>
          <p:cNvSpPr txBox="1"/>
          <p:nvPr/>
        </p:nvSpPr>
        <p:spPr>
          <a:xfrm>
            <a:off x="6614829" y="5386932"/>
            <a:ext cx="2199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Result</a:t>
            </a:r>
            <a:endParaRPr lang="vi-VN" sz="2800" b="1" dirty="0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45" name="Hình ảnh 44">
            <a:extLst>
              <a:ext uri="{FF2B5EF4-FFF2-40B4-BE49-F238E27FC236}">
                <a16:creationId xmlns:a16="http://schemas.microsoft.com/office/drawing/2014/main" id="{549412DC-49B7-4837-98E8-D7019222F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259" y="4077325"/>
            <a:ext cx="1118842" cy="1051027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9374467" y="3961593"/>
            <a:ext cx="2483246" cy="2268395"/>
          </a:xfrm>
          <a:prstGeom prst="roundRect">
            <a:avLst>
              <a:gd name="adj" fmla="val 85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96AB0855-2EA2-4915-B058-9C0E89E92D74}"/>
              </a:ext>
            </a:extLst>
          </p:cNvPr>
          <p:cNvSpPr txBox="1"/>
          <p:nvPr/>
        </p:nvSpPr>
        <p:spPr>
          <a:xfrm>
            <a:off x="9549564" y="5327906"/>
            <a:ext cx="2191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Conclusion</a:t>
            </a:r>
            <a:endParaRPr lang="vi-VN" sz="2800" b="1" dirty="0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48" name="Hình ảnh 47">
            <a:extLst>
              <a:ext uri="{FF2B5EF4-FFF2-40B4-BE49-F238E27FC236}">
                <a16:creationId xmlns:a16="http://schemas.microsoft.com/office/drawing/2014/main" id="{D72E0A9E-303F-4E69-9768-9F3E14EC0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074" y="4129904"/>
            <a:ext cx="1162226" cy="1091782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EEE0E55-16EB-4C87-81EB-E9F28EDF4382}"/>
              </a:ext>
            </a:extLst>
          </p:cNvPr>
          <p:cNvSpPr txBox="1"/>
          <p:nvPr/>
        </p:nvSpPr>
        <p:spPr>
          <a:xfrm>
            <a:off x="1577195" y="595402"/>
            <a:ext cx="8989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Quản</a:t>
            </a:r>
            <a:r>
              <a:rPr lang="en-US" sz="5400" dirty="0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trị</a:t>
            </a:r>
            <a:r>
              <a:rPr lang="en-US" sz="5400" dirty="0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mạng</a:t>
            </a:r>
            <a:r>
              <a:rPr lang="en-US" sz="5400" dirty="0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và</a:t>
            </a:r>
            <a:r>
              <a:rPr lang="en-US" sz="5400" dirty="0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hệ</a:t>
            </a:r>
            <a:r>
              <a:rPr lang="en-US" sz="5400" dirty="0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thống</a:t>
            </a:r>
            <a:endParaRPr lang="vi-VN" sz="5400" dirty="0">
              <a:solidFill>
                <a:srgbClr val="438AFE"/>
              </a:solidFill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3669890" y="7407068"/>
            <a:ext cx="8549708" cy="7001164"/>
          </a:xfrm>
          <a:prstGeom prst="roundRect">
            <a:avLst>
              <a:gd name="adj" fmla="val 77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grpSp>
        <p:nvGrpSpPr>
          <p:cNvPr id="26" name="Nhóm 25">
            <a:extLst>
              <a:ext uri="{FF2B5EF4-FFF2-40B4-BE49-F238E27FC236}">
                <a16:creationId xmlns:a16="http://schemas.microsoft.com/office/drawing/2014/main" id="{D342F315-FC7C-41AC-9AB3-FEAB636CD31A}"/>
              </a:ext>
            </a:extLst>
          </p:cNvPr>
          <p:cNvGrpSpPr/>
          <p:nvPr/>
        </p:nvGrpSpPr>
        <p:grpSpPr>
          <a:xfrm rot="10800000">
            <a:off x="1167123" y="11210583"/>
            <a:ext cx="1892080" cy="1994336"/>
            <a:chOff x="1224464" y="4485316"/>
            <a:chExt cx="1777399" cy="1994336"/>
          </a:xfrm>
        </p:grpSpPr>
        <p:sp>
          <p:nvSpPr>
            <p:cNvPr id="37" name="Hình chữ nhật 36">
              <a:extLst>
                <a:ext uri="{FF2B5EF4-FFF2-40B4-BE49-F238E27FC236}">
                  <a16:creationId xmlns:a16="http://schemas.microsoft.com/office/drawing/2014/main" id="{8FD77EBC-B58F-494B-A45B-C0AB5E6E0CC6}"/>
                </a:ext>
              </a:extLst>
            </p:cNvPr>
            <p:cNvSpPr/>
            <p:nvPr/>
          </p:nvSpPr>
          <p:spPr>
            <a:xfrm>
              <a:off x="1224464" y="4485316"/>
              <a:ext cx="1777399" cy="199433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Barlow" panose="00000500000000000000" pitchFamily="2" charset="0"/>
                <a:ea typeface="Yu Mincho" panose="02020400000000000000" pitchFamily="18" charset="-128"/>
              </a:endParaRPr>
            </a:p>
          </p:txBody>
        </p:sp>
        <p:sp>
          <p:nvSpPr>
            <p:cNvPr id="38" name="Hình chữ nhật 37">
              <a:extLst>
                <a:ext uri="{FF2B5EF4-FFF2-40B4-BE49-F238E27FC236}">
                  <a16:creationId xmlns:a16="http://schemas.microsoft.com/office/drawing/2014/main" id="{6A841DD3-B7C0-437D-8D3D-A84A3A841142}"/>
                </a:ext>
              </a:extLst>
            </p:cNvPr>
            <p:cNvSpPr/>
            <p:nvPr/>
          </p:nvSpPr>
          <p:spPr>
            <a:xfrm rot="21587268">
              <a:off x="1367111" y="4679501"/>
              <a:ext cx="1494466" cy="1310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Barlow" panose="00000500000000000000" pitchFamily="2" charset="0"/>
                  <a:ea typeface="Yu Mincho" panose="02020400000000000000" pitchFamily="18" charset="-128"/>
                </a:rPr>
                <a:t>Chèn ảnh</a:t>
              </a:r>
              <a:endParaRPr lang="vi-VN">
                <a:solidFill>
                  <a:schemeClr val="tx1"/>
                </a:solidFill>
                <a:latin typeface="Barlow" panose="00000500000000000000" pitchFamily="2" charset="0"/>
                <a:ea typeface="Yu Mincho" panose="02020400000000000000" pitchFamily="18" charset="-128"/>
              </a:endParaRPr>
            </a:p>
          </p:txBody>
        </p:sp>
      </p:grpSp>
      <p:grpSp>
        <p:nvGrpSpPr>
          <p:cNvPr id="41" name="Nhóm 40">
            <a:extLst>
              <a:ext uri="{FF2B5EF4-FFF2-40B4-BE49-F238E27FC236}">
                <a16:creationId xmlns:a16="http://schemas.microsoft.com/office/drawing/2014/main" id="{6F0C192F-9CC4-4078-A5A5-493E118C4CC0}"/>
              </a:ext>
            </a:extLst>
          </p:cNvPr>
          <p:cNvGrpSpPr/>
          <p:nvPr/>
        </p:nvGrpSpPr>
        <p:grpSpPr>
          <a:xfrm rot="11499419">
            <a:off x="397254" y="8599495"/>
            <a:ext cx="1892080" cy="1994336"/>
            <a:chOff x="454595" y="1874228"/>
            <a:chExt cx="1777399" cy="1994336"/>
          </a:xfrm>
        </p:grpSpPr>
        <p:sp>
          <p:nvSpPr>
            <p:cNvPr id="43" name="Hình chữ nhật 42">
              <a:extLst>
                <a:ext uri="{FF2B5EF4-FFF2-40B4-BE49-F238E27FC236}">
                  <a16:creationId xmlns:a16="http://schemas.microsoft.com/office/drawing/2014/main" id="{517B0649-26AF-49F6-850F-475E823F12A9}"/>
                </a:ext>
              </a:extLst>
            </p:cNvPr>
            <p:cNvSpPr/>
            <p:nvPr/>
          </p:nvSpPr>
          <p:spPr>
            <a:xfrm>
              <a:off x="454595" y="1874228"/>
              <a:ext cx="1777399" cy="199433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Barlow" panose="00000500000000000000" pitchFamily="2" charset="0"/>
                <a:ea typeface="Yu Mincho" panose="02020400000000000000" pitchFamily="18" charset="-128"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C88B7502-ADBF-4392-B76C-0A8C10B0E511}"/>
                </a:ext>
              </a:extLst>
            </p:cNvPr>
            <p:cNvSpPr/>
            <p:nvPr/>
          </p:nvSpPr>
          <p:spPr>
            <a:xfrm>
              <a:off x="577666" y="2114798"/>
              <a:ext cx="1494466" cy="1310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Barlow" panose="00000500000000000000" pitchFamily="2" charset="0"/>
                  <a:ea typeface="Yu Mincho" panose="02020400000000000000" pitchFamily="18" charset="-128"/>
                </a:rPr>
                <a:t>Chèn ảnh</a:t>
              </a:r>
              <a:endParaRPr lang="vi-VN">
                <a:solidFill>
                  <a:schemeClr val="tx1"/>
                </a:solidFill>
                <a:latin typeface="Barlow" panose="00000500000000000000" pitchFamily="2" charset="0"/>
                <a:ea typeface="Yu Mincho" panose="02020400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1466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075DB07-D28A-4F56-90C3-71BFFA46E61C}"/>
              </a:ext>
            </a:extLst>
          </p:cNvPr>
          <p:cNvSpPr txBox="1"/>
          <p:nvPr/>
        </p:nvSpPr>
        <p:spPr>
          <a:xfrm>
            <a:off x="3358116" y="-2706576"/>
            <a:ext cx="547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4126246-447A-4536-AA58-9F2D39446073}"/>
              </a:ext>
            </a:extLst>
          </p:cNvPr>
          <p:cNvSpPr txBox="1"/>
          <p:nvPr/>
        </p:nvSpPr>
        <p:spPr>
          <a:xfrm>
            <a:off x="-5295327" y="3201299"/>
            <a:ext cx="447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Ghi chú nội dung thuyết trình…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B46F37DD-B348-44AD-B7A7-5CD07999AFE6}"/>
              </a:ext>
            </a:extLst>
          </p:cNvPr>
          <p:cNvSpPr/>
          <p:nvPr/>
        </p:nvSpPr>
        <p:spPr>
          <a:xfrm>
            <a:off x="408341" y="-3273428"/>
            <a:ext cx="11490599" cy="1972660"/>
          </a:xfrm>
          <a:prstGeom prst="roundRect">
            <a:avLst>
              <a:gd name="adj" fmla="val 1254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vi-VN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7CAF1C7-081E-4C15-93FA-94B1119CC907}"/>
              </a:ext>
            </a:extLst>
          </p:cNvPr>
          <p:cNvSpPr txBox="1"/>
          <p:nvPr/>
        </p:nvSpPr>
        <p:spPr>
          <a:xfrm>
            <a:off x="1278499" y="-3083692"/>
            <a:ext cx="355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Thuyết trình </a:t>
            </a:r>
            <a:endParaRPr lang="vi-VN" sz="2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Hình ảnh 3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FD78599E-4D61-4ECD-A32B-F382BBC55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01" y="-3083692"/>
            <a:ext cx="796594" cy="796594"/>
          </a:xfrm>
          <a:prstGeom prst="rect">
            <a:avLst/>
          </a:prstGeom>
        </p:spPr>
      </p:pic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4DB64722-4359-408D-96C3-247E84B066F6}"/>
              </a:ext>
            </a:extLst>
          </p:cNvPr>
          <p:cNvSpPr/>
          <p:nvPr/>
        </p:nvSpPr>
        <p:spPr>
          <a:xfrm>
            <a:off x="-5851604" y="3863977"/>
            <a:ext cx="2608313" cy="2419023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5387F42F-95B8-43A3-86B2-E0ABDF49F446}"/>
              </a:ext>
            </a:extLst>
          </p:cNvPr>
          <p:cNvSpPr txBox="1"/>
          <p:nvPr/>
        </p:nvSpPr>
        <p:spPr>
          <a:xfrm>
            <a:off x="-5692773" y="5482484"/>
            <a:ext cx="2120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B979899-7E20-4C43-BA3A-FA8B1455C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4570" y="4020792"/>
            <a:ext cx="1184397" cy="1184397"/>
          </a:xfrm>
          <a:prstGeom prst="rect">
            <a:avLst/>
          </a:prstGeom>
        </p:spPr>
      </p:pic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501B6EF5-2349-43E3-93F6-E7C7F3036BB8}"/>
              </a:ext>
            </a:extLst>
          </p:cNvPr>
          <p:cNvSpPr/>
          <p:nvPr/>
        </p:nvSpPr>
        <p:spPr>
          <a:xfrm>
            <a:off x="-2929109" y="3886636"/>
            <a:ext cx="2593741" cy="2396364"/>
          </a:xfrm>
          <a:prstGeom prst="roundRect">
            <a:avLst>
              <a:gd name="adj" fmla="val 85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B192B489-2595-4E52-B14F-DA34136F6601}"/>
              </a:ext>
            </a:extLst>
          </p:cNvPr>
          <p:cNvSpPr txBox="1"/>
          <p:nvPr/>
        </p:nvSpPr>
        <p:spPr>
          <a:xfrm>
            <a:off x="-2739407" y="5421901"/>
            <a:ext cx="2117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Hình ảnh 41">
            <a:extLst>
              <a:ext uri="{FF2B5EF4-FFF2-40B4-BE49-F238E27FC236}">
                <a16:creationId xmlns:a16="http://schemas.microsoft.com/office/drawing/2014/main" id="{474FD309-3458-44EF-B96F-2224CCA90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6257" y="4005430"/>
            <a:ext cx="1091305" cy="1091305"/>
          </a:xfrm>
          <a:prstGeom prst="rect">
            <a:avLst/>
          </a:prstGeom>
        </p:spPr>
      </p:pic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BF84CD51-3050-4865-B3B0-9B50BAB27B50}"/>
              </a:ext>
            </a:extLst>
          </p:cNvPr>
          <p:cNvSpPr/>
          <p:nvPr/>
        </p:nvSpPr>
        <p:spPr>
          <a:xfrm>
            <a:off x="-265496" y="-317500"/>
            <a:ext cx="12867926" cy="7518400"/>
          </a:xfrm>
          <a:prstGeom prst="roundRect">
            <a:avLst>
              <a:gd name="adj" fmla="val 858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14074829" y="3962537"/>
            <a:ext cx="2332734" cy="2268395"/>
          </a:xfrm>
          <a:prstGeom prst="roundRect">
            <a:avLst>
              <a:gd name="adj" fmla="val 85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96AB0855-2EA2-4915-B058-9C0E89E92D74}"/>
              </a:ext>
            </a:extLst>
          </p:cNvPr>
          <p:cNvSpPr txBox="1"/>
          <p:nvPr/>
        </p:nvSpPr>
        <p:spPr>
          <a:xfrm>
            <a:off x="14241079" y="5328850"/>
            <a:ext cx="2058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Hình ảnh 47">
            <a:extLst>
              <a:ext uri="{FF2B5EF4-FFF2-40B4-BE49-F238E27FC236}">
                <a16:creationId xmlns:a16="http://schemas.microsoft.com/office/drawing/2014/main" id="{D72E0A9E-303F-4E69-9768-9F3E14EC0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1402" y="4130848"/>
            <a:ext cx="1091782" cy="1091782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EEE0E55-16EB-4C87-81EB-E9F28EDF4382}"/>
              </a:ext>
            </a:extLst>
          </p:cNvPr>
          <p:cNvSpPr txBox="1"/>
          <p:nvPr/>
        </p:nvSpPr>
        <p:spPr>
          <a:xfrm>
            <a:off x="1849617" y="-4394498"/>
            <a:ext cx="8444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rgbClr val="438A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 học để thuyết trình</a:t>
            </a:r>
            <a:endParaRPr lang="vi-VN" sz="5400" b="1">
              <a:solidFill>
                <a:srgbClr val="438A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2" name="Picture 6" descr="Không có mô tả.">
            <a:extLst>
              <a:ext uri="{FF2B5EF4-FFF2-40B4-BE49-F238E27FC236}">
                <a16:creationId xmlns:a16="http://schemas.microsoft.com/office/drawing/2014/main" id="{A0385D2F-E5B5-3C2C-269A-C9DE33417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666" y="-3242"/>
            <a:ext cx="12746870" cy="677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Không có mô tả.">
            <a:extLst>
              <a:ext uri="{FF2B5EF4-FFF2-40B4-BE49-F238E27FC236}">
                <a16:creationId xmlns:a16="http://schemas.microsoft.com/office/drawing/2014/main" id="{2910AE9A-B570-C9C3-8FC4-C1E31559B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666" y="-3242"/>
            <a:ext cx="12754651" cy="676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Hình ảnh 44">
            <a:extLst>
              <a:ext uri="{FF2B5EF4-FFF2-40B4-BE49-F238E27FC236}">
                <a16:creationId xmlns:a16="http://schemas.microsoft.com/office/drawing/2014/main" id="{549412DC-49B7-4837-98E8-D7019222F5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01" y="1085340"/>
            <a:ext cx="1051027" cy="1051027"/>
          </a:xfrm>
          <a:prstGeom prst="rect">
            <a:avLst/>
          </a:prstGeom>
        </p:spPr>
      </p:pic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398DABFB-1B04-4DA7-AFDD-2F29CAB74765}"/>
              </a:ext>
            </a:extLst>
          </p:cNvPr>
          <p:cNvSpPr txBox="1"/>
          <p:nvPr/>
        </p:nvSpPr>
        <p:spPr>
          <a:xfrm>
            <a:off x="-628704" y="2257811"/>
            <a:ext cx="31474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vi-VN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98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075DB07-D28A-4F56-90C3-71BFFA46E61C}"/>
              </a:ext>
            </a:extLst>
          </p:cNvPr>
          <p:cNvSpPr txBox="1"/>
          <p:nvPr/>
        </p:nvSpPr>
        <p:spPr>
          <a:xfrm>
            <a:off x="3314201" y="-2706576"/>
            <a:ext cx="5563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Thành viên trong nhóm</a:t>
            </a:r>
            <a:endParaRPr lang="vi-VN" sz="3600" b="1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4126246-447A-4536-AA58-9F2D39446073}"/>
              </a:ext>
            </a:extLst>
          </p:cNvPr>
          <p:cNvSpPr txBox="1"/>
          <p:nvPr/>
        </p:nvSpPr>
        <p:spPr>
          <a:xfrm>
            <a:off x="-5331189" y="3201299"/>
            <a:ext cx="454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Ghi chú nội dung thuyết trình…</a:t>
            </a:r>
            <a:endParaRPr lang="vi-VN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B46F37DD-B348-44AD-B7A7-5CD07999AFE6}"/>
              </a:ext>
            </a:extLst>
          </p:cNvPr>
          <p:cNvSpPr/>
          <p:nvPr/>
        </p:nvSpPr>
        <p:spPr>
          <a:xfrm>
            <a:off x="316190" y="1716472"/>
            <a:ext cx="11674904" cy="1972660"/>
          </a:xfrm>
          <a:prstGeom prst="roundRect">
            <a:avLst>
              <a:gd name="adj" fmla="val 1254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vi-VN" sz="3200" b="1" dirty="0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7CAF1C7-081E-4C15-93FA-94B1119CC907}"/>
              </a:ext>
            </a:extLst>
          </p:cNvPr>
          <p:cNvSpPr txBox="1"/>
          <p:nvPr/>
        </p:nvSpPr>
        <p:spPr>
          <a:xfrm>
            <a:off x="1195361" y="2246930"/>
            <a:ext cx="105330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Deploy 2 Webs Application to the same Linux Server (Webserver and DNS server)</a:t>
            </a:r>
          </a:p>
          <a:p>
            <a:pPr algn="ctr"/>
            <a:endParaRPr lang="en-GB" sz="2800" b="1" dirty="0">
              <a:solidFill>
                <a:schemeClr val="bg1"/>
              </a:solidFill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36" name="Hình ảnh 3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FD78599E-4D61-4ECD-A32B-F382BBC55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14" y="2383261"/>
            <a:ext cx="809370" cy="796594"/>
          </a:xfrm>
          <a:prstGeom prst="rect">
            <a:avLst/>
          </a:prstGeom>
        </p:spPr>
      </p:pic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4DB64722-4359-408D-96C3-247E84B066F6}"/>
              </a:ext>
            </a:extLst>
          </p:cNvPr>
          <p:cNvSpPr/>
          <p:nvPr/>
        </p:nvSpPr>
        <p:spPr>
          <a:xfrm>
            <a:off x="387422" y="3884194"/>
            <a:ext cx="2650152" cy="2419023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5387F42F-95B8-43A3-86B2-E0ABDF49F446}"/>
              </a:ext>
            </a:extLst>
          </p:cNvPr>
          <p:cNvSpPr txBox="1"/>
          <p:nvPr/>
        </p:nvSpPr>
        <p:spPr>
          <a:xfrm>
            <a:off x="550163" y="5502701"/>
            <a:ext cx="2154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Introduction</a:t>
            </a:r>
            <a:endParaRPr lang="vi-VN" sz="2800" b="1" dirty="0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B979899-7E20-4C43-BA3A-FA8B1455C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76" y="4041009"/>
            <a:ext cx="1203396" cy="1184397"/>
          </a:xfrm>
          <a:prstGeom prst="rect">
            <a:avLst/>
          </a:prstGeom>
        </p:spPr>
      </p:pic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501B6EF5-2349-43E3-93F6-E7C7F3036BB8}"/>
              </a:ext>
            </a:extLst>
          </p:cNvPr>
          <p:cNvSpPr/>
          <p:nvPr/>
        </p:nvSpPr>
        <p:spPr>
          <a:xfrm>
            <a:off x="3310034" y="3906853"/>
            <a:ext cx="2635346" cy="2396364"/>
          </a:xfrm>
          <a:prstGeom prst="roundRect">
            <a:avLst>
              <a:gd name="adj" fmla="val 85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B192B489-2595-4E52-B14F-DA34136F6601}"/>
              </a:ext>
            </a:extLst>
          </p:cNvPr>
          <p:cNvSpPr txBox="1"/>
          <p:nvPr/>
        </p:nvSpPr>
        <p:spPr>
          <a:xfrm>
            <a:off x="3295639" y="5448474"/>
            <a:ext cx="2786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Implementation</a:t>
            </a:r>
            <a:endParaRPr lang="vi-VN" sz="2800" b="1" dirty="0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42" name="Hình ảnh 41">
            <a:extLst>
              <a:ext uri="{FF2B5EF4-FFF2-40B4-BE49-F238E27FC236}">
                <a16:creationId xmlns:a16="http://schemas.microsoft.com/office/drawing/2014/main" id="{474FD309-3458-44EF-B96F-2224CCA90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936" y="4025647"/>
            <a:ext cx="1108810" cy="1091305"/>
          </a:xfrm>
          <a:prstGeom prst="rect">
            <a:avLst/>
          </a:prstGeom>
        </p:spPr>
      </p:pic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BF84CD51-3050-4865-B3B0-9B50BAB27B50}"/>
              </a:ext>
            </a:extLst>
          </p:cNvPr>
          <p:cNvSpPr/>
          <p:nvPr/>
        </p:nvSpPr>
        <p:spPr>
          <a:xfrm>
            <a:off x="6410989" y="3886636"/>
            <a:ext cx="2612330" cy="2375961"/>
          </a:xfrm>
          <a:prstGeom prst="roundRect">
            <a:avLst>
              <a:gd name="adj" fmla="val 858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398DABFB-1B04-4DA7-AFDD-2F29CAB74765}"/>
              </a:ext>
            </a:extLst>
          </p:cNvPr>
          <p:cNvSpPr txBox="1"/>
          <p:nvPr/>
        </p:nvSpPr>
        <p:spPr>
          <a:xfrm>
            <a:off x="6664925" y="5386932"/>
            <a:ext cx="2099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Result</a:t>
            </a:r>
            <a:endParaRPr lang="vi-VN" sz="2800" b="1" dirty="0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45" name="Hình ảnh 44">
            <a:extLst>
              <a:ext uri="{FF2B5EF4-FFF2-40B4-BE49-F238E27FC236}">
                <a16:creationId xmlns:a16="http://schemas.microsoft.com/office/drawing/2014/main" id="{549412DC-49B7-4837-98E8-D7019222F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737" y="4077325"/>
            <a:ext cx="1067886" cy="1051027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9431015" y="3961593"/>
            <a:ext cx="2370150" cy="2268395"/>
          </a:xfrm>
          <a:prstGeom prst="roundRect">
            <a:avLst>
              <a:gd name="adj" fmla="val 85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96AB0855-2EA2-4915-B058-9C0E89E92D74}"/>
              </a:ext>
            </a:extLst>
          </p:cNvPr>
          <p:cNvSpPr txBox="1"/>
          <p:nvPr/>
        </p:nvSpPr>
        <p:spPr>
          <a:xfrm>
            <a:off x="9599464" y="5327906"/>
            <a:ext cx="209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Conclusion</a:t>
            </a:r>
            <a:endParaRPr lang="vi-VN" sz="2800" b="1" dirty="0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48" name="Hình ảnh 47">
            <a:extLst>
              <a:ext uri="{FF2B5EF4-FFF2-40B4-BE49-F238E27FC236}">
                <a16:creationId xmlns:a16="http://schemas.microsoft.com/office/drawing/2014/main" id="{D72E0A9E-303F-4E69-9768-9F3E14EC0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540" y="4129904"/>
            <a:ext cx="1109294" cy="1091782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EEE0E55-16EB-4C87-81EB-E9F28EDF4382}"/>
              </a:ext>
            </a:extLst>
          </p:cNvPr>
          <p:cNvSpPr txBox="1"/>
          <p:nvPr/>
        </p:nvSpPr>
        <p:spPr>
          <a:xfrm>
            <a:off x="1778000" y="595402"/>
            <a:ext cx="9073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Quản</a:t>
            </a:r>
            <a:r>
              <a:rPr lang="en-US" sz="5400" b="1" dirty="0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trị</a:t>
            </a:r>
            <a:r>
              <a:rPr lang="en-US" sz="5400" b="1" dirty="0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mạng</a:t>
            </a:r>
            <a:r>
              <a:rPr lang="en-US" sz="5400" b="1" dirty="0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và</a:t>
            </a:r>
            <a:r>
              <a:rPr lang="en-US" sz="5400" b="1" dirty="0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hệ</a:t>
            </a:r>
            <a:r>
              <a:rPr lang="en-US" sz="5400" b="1" dirty="0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thống</a:t>
            </a:r>
            <a:endParaRPr lang="vi-VN" sz="5400" b="1" dirty="0">
              <a:solidFill>
                <a:srgbClr val="438AFE"/>
              </a:solidFill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3864583" y="7407068"/>
            <a:ext cx="8160322" cy="7001164"/>
          </a:xfrm>
          <a:prstGeom prst="roundRect">
            <a:avLst>
              <a:gd name="adj" fmla="val 77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grpSp>
        <p:nvGrpSpPr>
          <p:cNvPr id="26" name="Nhóm 25">
            <a:extLst>
              <a:ext uri="{FF2B5EF4-FFF2-40B4-BE49-F238E27FC236}">
                <a16:creationId xmlns:a16="http://schemas.microsoft.com/office/drawing/2014/main" id="{D342F315-FC7C-41AC-9AB3-FEAB636CD31A}"/>
              </a:ext>
            </a:extLst>
          </p:cNvPr>
          <p:cNvGrpSpPr/>
          <p:nvPr/>
        </p:nvGrpSpPr>
        <p:grpSpPr>
          <a:xfrm rot="10800000">
            <a:off x="1210209" y="11210583"/>
            <a:ext cx="1805908" cy="1994336"/>
            <a:chOff x="1224464" y="4485316"/>
            <a:chExt cx="1777399" cy="1994336"/>
          </a:xfrm>
        </p:grpSpPr>
        <p:sp>
          <p:nvSpPr>
            <p:cNvPr id="37" name="Hình chữ nhật 36">
              <a:extLst>
                <a:ext uri="{FF2B5EF4-FFF2-40B4-BE49-F238E27FC236}">
                  <a16:creationId xmlns:a16="http://schemas.microsoft.com/office/drawing/2014/main" id="{8FD77EBC-B58F-494B-A45B-C0AB5E6E0CC6}"/>
                </a:ext>
              </a:extLst>
            </p:cNvPr>
            <p:cNvSpPr/>
            <p:nvPr/>
          </p:nvSpPr>
          <p:spPr>
            <a:xfrm>
              <a:off x="1224464" y="4485316"/>
              <a:ext cx="1777399" cy="199433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Barlow" panose="00000500000000000000" pitchFamily="2" charset="0"/>
                <a:ea typeface="Yu Mincho" panose="02020400000000000000" pitchFamily="18" charset="-128"/>
              </a:endParaRPr>
            </a:p>
          </p:txBody>
        </p:sp>
        <p:sp>
          <p:nvSpPr>
            <p:cNvPr id="38" name="Hình chữ nhật 37">
              <a:extLst>
                <a:ext uri="{FF2B5EF4-FFF2-40B4-BE49-F238E27FC236}">
                  <a16:creationId xmlns:a16="http://schemas.microsoft.com/office/drawing/2014/main" id="{6A841DD3-B7C0-437D-8D3D-A84A3A841142}"/>
                </a:ext>
              </a:extLst>
            </p:cNvPr>
            <p:cNvSpPr/>
            <p:nvPr/>
          </p:nvSpPr>
          <p:spPr>
            <a:xfrm rot="21587268">
              <a:off x="1367111" y="4679501"/>
              <a:ext cx="1494466" cy="1310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Barlow" panose="00000500000000000000" pitchFamily="2" charset="0"/>
                  <a:ea typeface="Yu Mincho" panose="02020400000000000000" pitchFamily="18" charset="-128"/>
                </a:rPr>
                <a:t>Chèn ảnh</a:t>
              </a:r>
              <a:endParaRPr lang="vi-VN">
                <a:solidFill>
                  <a:schemeClr val="tx1"/>
                </a:solidFill>
                <a:latin typeface="Barlow" panose="00000500000000000000" pitchFamily="2" charset="0"/>
                <a:ea typeface="Yu Mincho" panose="02020400000000000000" pitchFamily="18" charset="-128"/>
              </a:endParaRPr>
            </a:p>
          </p:txBody>
        </p:sp>
      </p:grpSp>
      <p:grpSp>
        <p:nvGrpSpPr>
          <p:cNvPr id="41" name="Nhóm 40">
            <a:extLst>
              <a:ext uri="{FF2B5EF4-FFF2-40B4-BE49-F238E27FC236}">
                <a16:creationId xmlns:a16="http://schemas.microsoft.com/office/drawing/2014/main" id="{6F0C192F-9CC4-4078-A5A5-493E118C4CC0}"/>
              </a:ext>
            </a:extLst>
          </p:cNvPr>
          <p:cNvGrpSpPr/>
          <p:nvPr/>
        </p:nvGrpSpPr>
        <p:grpSpPr>
          <a:xfrm rot="11499419">
            <a:off x="440340" y="8599495"/>
            <a:ext cx="1805908" cy="1994336"/>
            <a:chOff x="454595" y="1874228"/>
            <a:chExt cx="1777399" cy="1994336"/>
          </a:xfrm>
        </p:grpSpPr>
        <p:sp>
          <p:nvSpPr>
            <p:cNvPr id="43" name="Hình chữ nhật 42">
              <a:extLst>
                <a:ext uri="{FF2B5EF4-FFF2-40B4-BE49-F238E27FC236}">
                  <a16:creationId xmlns:a16="http://schemas.microsoft.com/office/drawing/2014/main" id="{517B0649-26AF-49F6-850F-475E823F12A9}"/>
                </a:ext>
              </a:extLst>
            </p:cNvPr>
            <p:cNvSpPr/>
            <p:nvPr/>
          </p:nvSpPr>
          <p:spPr>
            <a:xfrm>
              <a:off x="454595" y="1874228"/>
              <a:ext cx="1777399" cy="199433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Barlow" panose="00000500000000000000" pitchFamily="2" charset="0"/>
                <a:ea typeface="Yu Mincho" panose="02020400000000000000" pitchFamily="18" charset="-128"/>
              </a:endParaRPr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C88B7502-ADBF-4392-B76C-0A8C10B0E511}"/>
                </a:ext>
              </a:extLst>
            </p:cNvPr>
            <p:cNvSpPr/>
            <p:nvPr/>
          </p:nvSpPr>
          <p:spPr>
            <a:xfrm>
              <a:off x="577666" y="2114798"/>
              <a:ext cx="1494466" cy="1310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Barlow" panose="00000500000000000000" pitchFamily="2" charset="0"/>
                  <a:ea typeface="Yu Mincho" panose="02020400000000000000" pitchFamily="18" charset="-128"/>
                </a:rPr>
                <a:t>Chèn ảnh</a:t>
              </a:r>
              <a:endParaRPr lang="vi-VN">
                <a:solidFill>
                  <a:schemeClr val="tx1"/>
                </a:solidFill>
                <a:latin typeface="Barlow" panose="00000500000000000000" pitchFamily="2" charset="0"/>
                <a:ea typeface="Yu Mincho" panose="02020400000000000000" pitchFamily="18" charset="-128"/>
              </a:endParaRPr>
            </a:p>
          </p:txBody>
        </p:sp>
      </p:grp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4BDF5E31-920C-4420-ACE2-76661A425848}"/>
              </a:ext>
            </a:extLst>
          </p:cNvPr>
          <p:cNvSpPr/>
          <p:nvPr/>
        </p:nvSpPr>
        <p:spPr>
          <a:xfrm>
            <a:off x="9967566" y="8133597"/>
            <a:ext cx="1084952" cy="105907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46" name="Hình Bầu dục 45">
            <a:extLst>
              <a:ext uri="{FF2B5EF4-FFF2-40B4-BE49-F238E27FC236}">
                <a16:creationId xmlns:a16="http://schemas.microsoft.com/office/drawing/2014/main" id="{94CB063F-4597-4878-935B-66B99C6C6F49}"/>
              </a:ext>
            </a:extLst>
          </p:cNvPr>
          <p:cNvSpPr/>
          <p:nvPr/>
        </p:nvSpPr>
        <p:spPr>
          <a:xfrm>
            <a:off x="10996817" y="11769163"/>
            <a:ext cx="1084952" cy="10590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47" name="Hình Bầu dục 46">
            <a:extLst>
              <a:ext uri="{FF2B5EF4-FFF2-40B4-BE49-F238E27FC236}">
                <a16:creationId xmlns:a16="http://schemas.microsoft.com/office/drawing/2014/main" id="{AF355DF0-1538-4508-8D80-BCA8047208FB}"/>
              </a:ext>
            </a:extLst>
          </p:cNvPr>
          <p:cNvSpPr/>
          <p:nvPr/>
        </p:nvSpPr>
        <p:spPr>
          <a:xfrm>
            <a:off x="9887196" y="14443440"/>
            <a:ext cx="1084952" cy="105907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49" name="Hình Bầu dục 48">
            <a:extLst>
              <a:ext uri="{FF2B5EF4-FFF2-40B4-BE49-F238E27FC236}">
                <a16:creationId xmlns:a16="http://schemas.microsoft.com/office/drawing/2014/main" id="{FFCB3373-B0D4-44F6-8C03-5F48E6BE6297}"/>
              </a:ext>
            </a:extLst>
          </p:cNvPr>
          <p:cNvSpPr/>
          <p:nvPr/>
        </p:nvSpPr>
        <p:spPr>
          <a:xfrm>
            <a:off x="10878849" y="18464566"/>
            <a:ext cx="1084952" cy="105907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8382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075DB07-D28A-4F56-90C3-71BFFA46E61C}"/>
              </a:ext>
            </a:extLst>
          </p:cNvPr>
          <p:cNvSpPr txBox="1"/>
          <p:nvPr/>
        </p:nvSpPr>
        <p:spPr>
          <a:xfrm>
            <a:off x="3273104" y="-5009329"/>
            <a:ext cx="547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4126246-447A-4536-AA58-9F2D39446073}"/>
              </a:ext>
            </a:extLst>
          </p:cNvPr>
          <p:cNvSpPr txBox="1"/>
          <p:nvPr/>
        </p:nvSpPr>
        <p:spPr>
          <a:xfrm>
            <a:off x="-5295327" y="3201299"/>
            <a:ext cx="447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Ghi chú nội dung thuyết trình…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B46F37DD-B348-44AD-B7A7-5CD07999AFE6}"/>
              </a:ext>
            </a:extLst>
          </p:cNvPr>
          <p:cNvSpPr/>
          <p:nvPr/>
        </p:nvSpPr>
        <p:spPr>
          <a:xfrm>
            <a:off x="476617" y="-4548972"/>
            <a:ext cx="11490599" cy="1972660"/>
          </a:xfrm>
          <a:prstGeom prst="roundRect">
            <a:avLst>
              <a:gd name="adj" fmla="val 1254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vi-VN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7CAF1C7-081E-4C15-93FA-94B1119CC907}"/>
              </a:ext>
            </a:extLst>
          </p:cNvPr>
          <p:cNvSpPr txBox="1"/>
          <p:nvPr/>
        </p:nvSpPr>
        <p:spPr>
          <a:xfrm>
            <a:off x="1346775" y="-4359236"/>
            <a:ext cx="355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Thuyết trình </a:t>
            </a:r>
            <a:endParaRPr lang="vi-VN" sz="2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Hình ảnh 3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FD78599E-4D61-4ECD-A32B-F382BBC55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7" y="-4359236"/>
            <a:ext cx="796594" cy="796594"/>
          </a:xfrm>
          <a:prstGeom prst="rect">
            <a:avLst/>
          </a:prstGeom>
        </p:spPr>
      </p:pic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4DB64722-4359-408D-96C3-247E84B066F6}"/>
              </a:ext>
            </a:extLst>
          </p:cNvPr>
          <p:cNvSpPr/>
          <p:nvPr/>
        </p:nvSpPr>
        <p:spPr>
          <a:xfrm>
            <a:off x="-9167921" y="3961593"/>
            <a:ext cx="2608313" cy="2419023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5387F42F-95B8-43A3-86B2-E0ABDF49F446}"/>
              </a:ext>
            </a:extLst>
          </p:cNvPr>
          <p:cNvSpPr txBox="1"/>
          <p:nvPr/>
        </p:nvSpPr>
        <p:spPr>
          <a:xfrm>
            <a:off x="-9009090" y="5580100"/>
            <a:ext cx="2120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B979899-7E20-4C43-BA3A-FA8B1455C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0887" y="4118408"/>
            <a:ext cx="1184397" cy="1184397"/>
          </a:xfrm>
          <a:prstGeom prst="rect">
            <a:avLst/>
          </a:prstGeom>
        </p:spPr>
      </p:pic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501B6EF5-2349-43E3-93F6-E7C7F3036BB8}"/>
              </a:ext>
            </a:extLst>
          </p:cNvPr>
          <p:cNvSpPr/>
          <p:nvPr/>
        </p:nvSpPr>
        <p:spPr>
          <a:xfrm>
            <a:off x="-6245426" y="3984252"/>
            <a:ext cx="2593741" cy="2396364"/>
          </a:xfrm>
          <a:prstGeom prst="roundRect">
            <a:avLst>
              <a:gd name="adj" fmla="val 85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B192B489-2595-4E52-B14F-DA34136F6601}"/>
              </a:ext>
            </a:extLst>
          </p:cNvPr>
          <p:cNvSpPr txBox="1"/>
          <p:nvPr/>
        </p:nvSpPr>
        <p:spPr>
          <a:xfrm>
            <a:off x="-6055724" y="5519517"/>
            <a:ext cx="2117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Hình ảnh 41">
            <a:extLst>
              <a:ext uri="{FF2B5EF4-FFF2-40B4-BE49-F238E27FC236}">
                <a16:creationId xmlns:a16="http://schemas.microsoft.com/office/drawing/2014/main" id="{474FD309-3458-44EF-B96F-2224CCA90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2574" y="4103046"/>
            <a:ext cx="1091305" cy="1091305"/>
          </a:xfrm>
          <a:prstGeom prst="rect">
            <a:avLst/>
          </a:prstGeom>
        </p:spPr>
      </p:pic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BF84CD51-3050-4865-B3B0-9B50BAB27B50}"/>
              </a:ext>
            </a:extLst>
          </p:cNvPr>
          <p:cNvSpPr/>
          <p:nvPr/>
        </p:nvSpPr>
        <p:spPr>
          <a:xfrm>
            <a:off x="-3144654" y="3964035"/>
            <a:ext cx="2571091" cy="2375961"/>
          </a:xfrm>
          <a:prstGeom prst="roundRect">
            <a:avLst>
              <a:gd name="adj" fmla="val 858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398DABFB-1B04-4DA7-AFDD-2F29CAB74765}"/>
              </a:ext>
            </a:extLst>
          </p:cNvPr>
          <p:cNvSpPr txBox="1"/>
          <p:nvPr/>
        </p:nvSpPr>
        <p:spPr>
          <a:xfrm>
            <a:off x="-2894764" y="5464331"/>
            <a:ext cx="206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Hình ảnh 44">
            <a:extLst>
              <a:ext uri="{FF2B5EF4-FFF2-40B4-BE49-F238E27FC236}">
                <a16:creationId xmlns:a16="http://schemas.microsoft.com/office/drawing/2014/main" id="{549412DC-49B7-4837-98E8-D7019222F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9096" y="4154724"/>
            <a:ext cx="1051027" cy="1051027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-236732" y="-365804"/>
            <a:ext cx="13089131" cy="7581449"/>
          </a:xfrm>
          <a:prstGeom prst="roundRect">
            <a:avLst>
              <a:gd name="adj" fmla="val 85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96AB0855-2EA2-4915-B058-9C0E89E92D74}"/>
              </a:ext>
            </a:extLst>
          </p:cNvPr>
          <p:cNvSpPr txBox="1"/>
          <p:nvPr/>
        </p:nvSpPr>
        <p:spPr>
          <a:xfrm>
            <a:off x="9895760" y="1541873"/>
            <a:ext cx="2177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vi-V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Hình ảnh 47">
            <a:extLst>
              <a:ext uri="{FF2B5EF4-FFF2-40B4-BE49-F238E27FC236}">
                <a16:creationId xmlns:a16="http://schemas.microsoft.com/office/drawing/2014/main" id="{D72E0A9E-303F-4E69-9768-9F3E14EC0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042" y="231267"/>
            <a:ext cx="1091782" cy="1091782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EEE0E55-16EB-4C87-81EB-E9F28EDF4382}"/>
              </a:ext>
            </a:extLst>
          </p:cNvPr>
          <p:cNvSpPr txBox="1"/>
          <p:nvPr/>
        </p:nvSpPr>
        <p:spPr>
          <a:xfrm>
            <a:off x="2330133" y="-5147829"/>
            <a:ext cx="8444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rgbClr val="438A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 học để thuyết trình</a:t>
            </a:r>
            <a:endParaRPr lang="vi-VN" sz="5400" b="1">
              <a:solidFill>
                <a:srgbClr val="438A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476617" y="432296"/>
            <a:ext cx="9201256" cy="6167286"/>
          </a:xfrm>
          <a:prstGeom prst="roundRect">
            <a:avLst>
              <a:gd name="adj" fmla="val 39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Barlow" panose="00000500000000000000" pitchFamily="2" charset="0"/>
                <a:ea typeface="Yu Mincho" panose="02020400000000000000" pitchFamily="18" charset="-128"/>
              </a:rPr>
              <a:t>+ Successfully in deploying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Barlow" panose="00000500000000000000" pitchFamily="2" charset="0"/>
                <a:ea typeface="Yu Mincho" panose="02020400000000000000" pitchFamily="18" charset="-128"/>
              </a:rPr>
              <a:t>Dns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Barlow" panose="00000500000000000000" pitchFamily="2" charset="0"/>
                <a:ea typeface="Yu Mincho" panose="02020400000000000000" pitchFamily="18" charset="-128"/>
              </a:rPr>
              <a:t> Server and Web Server </a:t>
            </a:r>
          </a:p>
          <a:p>
            <a:pPr lvl="1"/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Barlow" panose="00000500000000000000" pitchFamily="2" charset="0"/>
                <a:ea typeface="Yu Mincho" panose="02020400000000000000" pitchFamily="18" charset="-128"/>
              </a:rPr>
              <a:t>+ We can host two web applications on the same Web Server</a:t>
            </a:r>
          </a:p>
          <a:p>
            <a:pPr lvl="1"/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Barlow" panose="00000500000000000000" pitchFamily="2" charset="0"/>
                <a:ea typeface="Yu Mincho" panose="02020400000000000000" pitchFamily="18" charset="-128"/>
              </a:rPr>
              <a:t>+The web application can connect to databases from another virtual machine</a:t>
            </a:r>
          </a:p>
          <a:p>
            <a:pPr algn="just"/>
            <a:endParaRPr lang="en-US" sz="2400" dirty="0">
              <a:solidFill>
                <a:schemeClr val="accent5">
                  <a:lumMod val="75000"/>
                </a:schemeClr>
              </a:solidFill>
              <a:latin typeface="Barlow" panose="00000500000000000000" pitchFamily="2" charset="0"/>
              <a:ea typeface="Yu Mincho" panose="02020400000000000000" pitchFamily="18" charset="-128"/>
            </a:endParaRPr>
          </a:p>
          <a:p>
            <a:pPr algn="just"/>
            <a:endParaRPr lang="en-MY" sz="2400" dirty="0">
              <a:solidFill>
                <a:schemeClr val="accent5">
                  <a:lumMod val="75000"/>
                </a:schemeClr>
              </a:solidFill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828C5ED1-5115-4651-BD0C-03F548ECE51F}"/>
              </a:ext>
            </a:extLst>
          </p:cNvPr>
          <p:cNvSpPr/>
          <p:nvPr/>
        </p:nvSpPr>
        <p:spPr>
          <a:xfrm>
            <a:off x="9976130" y="2365841"/>
            <a:ext cx="1067824" cy="105907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B38B283A-B30A-4612-8D4B-E9CD719F69BA}"/>
              </a:ext>
            </a:extLst>
          </p:cNvPr>
          <p:cNvSpPr/>
          <p:nvPr/>
        </p:nvSpPr>
        <p:spPr>
          <a:xfrm>
            <a:off x="11005381" y="3234763"/>
            <a:ext cx="1067824" cy="10590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Hình Bầu dục 45">
            <a:extLst>
              <a:ext uri="{FF2B5EF4-FFF2-40B4-BE49-F238E27FC236}">
                <a16:creationId xmlns:a16="http://schemas.microsoft.com/office/drawing/2014/main" id="{B1C25235-BCF9-4D0D-8A93-7E8E7E7BA01C}"/>
              </a:ext>
            </a:extLst>
          </p:cNvPr>
          <p:cNvSpPr/>
          <p:nvPr/>
        </p:nvSpPr>
        <p:spPr>
          <a:xfrm>
            <a:off x="9895760" y="4103684"/>
            <a:ext cx="1067824" cy="105907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7" name="Hình Bầu dục 46">
            <a:extLst>
              <a:ext uri="{FF2B5EF4-FFF2-40B4-BE49-F238E27FC236}">
                <a16:creationId xmlns:a16="http://schemas.microsoft.com/office/drawing/2014/main" id="{5FC7308A-7B9A-4386-B09D-4E7F49FE1FB8}"/>
              </a:ext>
            </a:extLst>
          </p:cNvPr>
          <p:cNvSpPr/>
          <p:nvPr/>
        </p:nvSpPr>
        <p:spPr>
          <a:xfrm>
            <a:off x="10887413" y="5251587"/>
            <a:ext cx="1067824" cy="105907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97141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4BB7EDCF-AFEC-4FC7-96EE-E74007DFCC87}"/>
              </a:ext>
            </a:extLst>
          </p:cNvPr>
          <p:cNvSpPr txBox="1"/>
          <p:nvPr/>
        </p:nvSpPr>
        <p:spPr>
          <a:xfrm>
            <a:off x="5991223" y="2641139"/>
            <a:ext cx="2868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Group Name</a:t>
            </a:r>
            <a:endParaRPr lang="vi-VN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0EB94A77-D163-42CB-B98D-B353189D66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571426C-8397-435E-9013-3A7E9B9E9666}"/>
              </a:ext>
            </a:extLst>
          </p:cNvPr>
          <p:cNvSpPr txBox="1"/>
          <p:nvPr/>
        </p:nvSpPr>
        <p:spPr>
          <a:xfrm>
            <a:off x="3414899" y="2659559"/>
            <a:ext cx="58008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Yu Mincho" panose="02020400000000000000" pitchFamily="18" charset="-128"/>
                <a:ea typeface="Yu Mincho" panose="02020400000000000000" pitchFamily="18" charset="-128"/>
                <a:cs typeface="Arial" panose="020B0604020202020204" pitchFamily="34" charset="0"/>
              </a:rPr>
              <a:t>Thanks For Watching!</a:t>
            </a:r>
            <a:endParaRPr lang="vi-VN" sz="4400" dirty="0"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13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075DB07-D28A-4F56-90C3-71BFFA46E61C}"/>
              </a:ext>
            </a:extLst>
          </p:cNvPr>
          <p:cNvSpPr txBox="1"/>
          <p:nvPr/>
        </p:nvSpPr>
        <p:spPr>
          <a:xfrm>
            <a:off x="3358116" y="1052624"/>
            <a:ext cx="547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Thành</a:t>
            </a:r>
            <a:r>
              <a:rPr lang="en-US" sz="3600" b="1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viên</a:t>
            </a:r>
            <a:r>
              <a:rPr lang="en-US" sz="3600" b="1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trong</a:t>
            </a:r>
            <a:r>
              <a:rPr lang="en-US" sz="3600" b="1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nhóm</a:t>
            </a:r>
            <a:endParaRPr lang="vi-VN" sz="3600" b="1" dirty="0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B9E62DE4-45B6-4EF3-83B1-CE267F030A43}"/>
              </a:ext>
            </a:extLst>
          </p:cNvPr>
          <p:cNvSpPr/>
          <p:nvPr/>
        </p:nvSpPr>
        <p:spPr>
          <a:xfrm>
            <a:off x="9790807" y="2758379"/>
            <a:ext cx="11058824" cy="10843495"/>
          </a:xfrm>
          <a:prstGeom prst="ellipse">
            <a:avLst/>
          </a:prstGeom>
          <a:solidFill>
            <a:srgbClr val="438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E89AF459-BA65-44F7-AC40-2DFA0A502E19}"/>
              </a:ext>
            </a:extLst>
          </p:cNvPr>
          <p:cNvSpPr/>
          <p:nvPr/>
        </p:nvSpPr>
        <p:spPr>
          <a:xfrm>
            <a:off x="-1858152" y="-1711928"/>
            <a:ext cx="3401674" cy="3436731"/>
          </a:xfrm>
          <a:prstGeom prst="ellipse">
            <a:avLst/>
          </a:prstGeom>
          <a:solidFill>
            <a:srgbClr val="438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EB9F96B8-A75A-45C3-AA43-665E415030C3}"/>
              </a:ext>
            </a:extLst>
          </p:cNvPr>
          <p:cNvSpPr txBox="1"/>
          <p:nvPr/>
        </p:nvSpPr>
        <p:spPr>
          <a:xfrm>
            <a:off x="946238" y="2161759"/>
            <a:ext cx="4158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Nguyễn </a:t>
            </a:r>
            <a:r>
              <a:rPr lang="en-US" sz="2400" dirty="0" err="1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Tấn</a:t>
            </a:r>
            <a:r>
              <a:rPr lang="en-US" sz="2400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Tài</a:t>
            </a:r>
            <a:endParaRPr lang="en-US" sz="2400" dirty="0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20521859 </a:t>
            </a:r>
            <a:endParaRPr lang="vi-VN" sz="2400" dirty="0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32B2F701-54F1-4DCF-A05B-1F715ECBCFC2}"/>
              </a:ext>
            </a:extLst>
          </p:cNvPr>
          <p:cNvSpPr txBox="1"/>
          <p:nvPr/>
        </p:nvSpPr>
        <p:spPr>
          <a:xfrm>
            <a:off x="7634585" y="4291664"/>
            <a:ext cx="2868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Nguyễn Xuân Thắng</a:t>
            </a:r>
          </a:p>
          <a:p>
            <a:pPr algn="ctr"/>
            <a:r>
              <a:rPr lang="en-US" sz="2400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20521902</a:t>
            </a:r>
            <a:endParaRPr lang="vi-VN" sz="2400" dirty="0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80344950-22C3-4976-90CB-F9D1BEB3AB88}"/>
              </a:ext>
            </a:extLst>
          </p:cNvPr>
          <p:cNvSpPr txBox="1"/>
          <p:nvPr/>
        </p:nvSpPr>
        <p:spPr>
          <a:xfrm>
            <a:off x="4511773" y="3294001"/>
            <a:ext cx="2598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Trần</a:t>
            </a:r>
            <a:r>
              <a:rPr lang="en-US" sz="2400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Lê </a:t>
            </a:r>
            <a:r>
              <a:rPr lang="en-US" sz="2400" dirty="0" err="1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Khôi</a:t>
            </a:r>
            <a:endParaRPr lang="en-US" sz="2400" dirty="0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20521484</a:t>
            </a:r>
            <a:endParaRPr lang="vi-VN" sz="2400" dirty="0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8D23A270-3E9B-4564-89EB-BB64F93AEBFE}"/>
              </a:ext>
            </a:extLst>
          </p:cNvPr>
          <p:cNvSpPr txBox="1"/>
          <p:nvPr/>
        </p:nvSpPr>
        <p:spPr>
          <a:xfrm>
            <a:off x="428388" y="8439571"/>
            <a:ext cx="41614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Môn học để thuyết trình</a:t>
            </a:r>
            <a:endParaRPr lang="vi-VN" sz="5400" b="1">
              <a:solidFill>
                <a:srgbClr val="438AFE"/>
              </a:solidFill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24" name="Hình Bầu dục 23">
            <a:extLst>
              <a:ext uri="{FF2B5EF4-FFF2-40B4-BE49-F238E27FC236}">
                <a16:creationId xmlns:a16="http://schemas.microsoft.com/office/drawing/2014/main" id="{0898A11D-E332-4996-88CC-15F672617581}"/>
              </a:ext>
            </a:extLst>
          </p:cNvPr>
          <p:cNvSpPr/>
          <p:nvPr/>
        </p:nvSpPr>
        <p:spPr>
          <a:xfrm rot="8846996">
            <a:off x="5704972" y="15483091"/>
            <a:ext cx="2107846" cy="2101961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2C81ACAD-017F-4F91-9DD1-96E71DAB1F12}"/>
              </a:ext>
            </a:extLst>
          </p:cNvPr>
          <p:cNvSpPr txBox="1"/>
          <p:nvPr/>
        </p:nvSpPr>
        <p:spPr>
          <a:xfrm>
            <a:off x="428388" y="12127002"/>
            <a:ext cx="4676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Chủ đề thuyết trình</a:t>
            </a:r>
            <a:endParaRPr lang="vi-VN" sz="2800" b="1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B0B5B9EB-73A0-4CDC-BC20-A6C0761E1B2F}"/>
              </a:ext>
            </a:extLst>
          </p:cNvPr>
          <p:cNvSpPr txBox="1"/>
          <p:nvPr/>
        </p:nvSpPr>
        <p:spPr>
          <a:xfrm>
            <a:off x="488780" y="13586608"/>
            <a:ext cx="447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Ghi chú nội dung thuyết trình…</a:t>
            </a:r>
            <a:endParaRPr lang="vi-VN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Kiểu 3D 27" descr="Laptop - Windows menu">
                <a:extLst>
                  <a:ext uri="{FF2B5EF4-FFF2-40B4-BE49-F238E27FC236}">
                    <a16:creationId xmlns:a16="http://schemas.microsoft.com/office/drawing/2014/main" id="{052A1FD6-7404-4D06-9016-B6101DA893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2470090"/>
                  </p:ext>
                </p:extLst>
              </p:nvPr>
            </p:nvGraphicFramePr>
            <p:xfrm>
              <a:off x="5425921" y="8823366"/>
              <a:ext cx="6319831" cy="472788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19831" cy="4727880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2662767" ay="-4423530" az="-259253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0109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Kiểu 3D 27" descr="Laptop - Windows menu">
                <a:extLst>
                  <a:ext uri="{FF2B5EF4-FFF2-40B4-BE49-F238E27FC236}">
                    <a16:creationId xmlns:a16="http://schemas.microsoft.com/office/drawing/2014/main" id="{052A1FD6-7404-4D06-9016-B6101DA89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5921" y="8823366"/>
                <a:ext cx="6319831" cy="472788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Hình Bầu dục 25">
            <a:extLst>
              <a:ext uri="{FF2B5EF4-FFF2-40B4-BE49-F238E27FC236}">
                <a16:creationId xmlns:a16="http://schemas.microsoft.com/office/drawing/2014/main" id="{07045460-965E-4DE2-9BB3-C43C079BBD0E}"/>
              </a:ext>
            </a:extLst>
          </p:cNvPr>
          <p:cNvSpPr/>
          <p:nvPr/>
        </p:nvSpPr>
        <p:spPr>
          <a:xfrm rot="8846996">
            <a:off x="9888949" y="10463841"/>
            <a:ext cx="2107846" cy="2101961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29" name="Hình Bầu dục 28">
            <a:extLst>
              <a:ext uri="{FF2B5EF4-FFF2-40B4-BE49-F238E27FC236}">
                <a16:creationId xmlns:a16="http://schemas.microsoft.com/office/drawing/2014/main" id="{98F156D6-E92A-469A-8737-6AC439073958}"/>
              </a:ext>
            </a:extLst>
          </p:cNvPr>
          <p:cNvSpPr/>
          <p:nvPr/>
        </p:nvSpPr>
        <p:spPr>
          <a:xfrm rot="8846996">
            <a:off x="4874332" y="7210898"/>
            <a:ext cx="2107846" cy="2101961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DB8C478B-4B49-4105-81A6-1D65618C559C}"/>
              </a:ext>
            </a:extLst>
          </p:cNvPr>
          <p:cNvSpPr txBox="1"/>
          <p:nvPr/>
        </p:nvSpPr>
        <p:spPr>
          <a:xfrm>
            <a:off x="5991223" y="-4910039"/>
            <a:ext cx="2868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Group Name</a:t>
            </a:r>
            <a:endParaRPr lang="vi-VN" sz="3200" b="1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31" name="Hình Bầu dục 30">
            <a:extLst>
              <a:ext uri="{FF2B5EF4-FFF2-40B4-BE49-F238E27FC236}">
                <a16:creationId xmlns:a16="http://schemas.microsoft.com/office/drawing/2014/main" id="{6C47843C-DAF3-4FA6-8375-EAF2611898DF}"/>
              </a:ext>
            </a:extLst>
          </p:cNvPr>
          <p:cNvSpPr/>
          <p:nvPr/>
        </p:nvSpPr>
        <p:spPr>
          <a:xfrm>
            <a:off x="4820770" y="-4910039"/>
            <a:ext cx="1084729" cy="1080247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DBD08E1B-0D6E-4EDD-AF5E-6BD6EDD41198}"/>
              </a:ext>
            </a:extLst>
          </p:cNvPr>
          <p:cNvSpPr txBox="1"/>
          <p:nvPr/>
        </p:nvSpPr>
        <p:spPr>
          <a:xfrm>
            <a:off x="6036880" y="-4369916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Môn học thuyết trình</a:t>
            </a:r>
            <a:endParaRPr lang="vi-VN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688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075DB07-D28A-4F56-90C3-71BFFA46E61C}"/>
              </a:ext>
            </a:extLst>
          </p:cNvPr>
          <p:cNvSpPr txBox="1"/>
          <p:nvPr/>
        </p:nvSpPr>
        <p:spPr>
          <a:xfrm>
            <a:off x="3358116" y="-2706576"/>
            <a:ext cx="547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Barlow" panose="00000500000000000000" pitchFamily="2" charset="0"/>
                <a:cs typeface="Arial" panose="020B0604020202020204" pitchFamily="34" charset="0"/>
              </a:rPr>
              <a:t>Thành viên trong nhóm</a:t>
            </a:r>
            <a:endParaRPr lang="vi-VN" sz="3600" b="1">
              <a:latin typeface="Barlow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B9E62DE4-45B6-4EF3-83B1-CE267F030A43}"/>
              </a:ext>
            </a:extLst>
          </p:cNvPr>
          <p:cNvSpPr/>
          <p:nvPr/>
        </p:nvSpPr>
        <p:spPr>
          <a:xfrm rot="8846996">
            <a:off x="6368100" y="-1721573"/>
            <a:ext cx="11058824" cy="10843495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</a:endParaRPr>
          </a:p>
        </p:txBody>
      </p:sp>
      <p:grpSp>
        <p:nvGrpSpPr>
          <p:cNvPr id="19" name="Nhóm 18">
            <a:extLst>
              <a:ext uri="{FF2B5EF4-FFF2-40B4-BE49-F238E27FC236}">
                <a16:creationId xmlns:a16="http://schemas.microsoft.com/office/drawing/2014/main" id="{600E501E-B8FD-4373-B3BC-C2705C889669}"/>
              </a:ext>
            </a:extLst>
          </p:cNvPr>
          <p:cNvGrpSpPr/>
          <p:nvPr/>
        </p:nvGrpSpPr>
        <p:grpSpPr>
          <a:xfrm>
            <a:off x="-11947318" y="2371059"/>
            <a:ext cx="2598318" cy="2640795"/>
            <a:chOff x="962810" y="2371059"/>
            <a:chExt cx="2598318" cy="2640795"/>
          </a:xfrm>
        </p:grpSpPr>
        <p:sp>
          <p:nvSpPr>
            <p:cNvPr id="8" name="Hình Bầu dục 7">
              <a:extLst>
                <a:ext uri="{FF2B5EF4-FFF2-40B4-BE49-F238E27FC236}">
                  <a16:creationId xmlns:a16="http://schemas.microsoft.com/office/drawing/2014/main" id="{EAD9EC96-AB73-4C86-9058-368A072BB773}"/>
                </a:ext>
              </a:extLst>
            </p:cNvPr>
            <p:cNvSpPr/>
            <p:nvPr/>
          </p:nvSpPr>
          <p:spPr>
            <a:xfrm>
              <a:off x="1367845" y="2371059"/>
              <a:ext cx="1788249" cy="1796895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Barlow" panose="00000500000000000000" pitchFamily="2" charset="0"/>
              </a:endParaRPr>
            </a:p>
          </p:txBody>
        </p:sp>
        <p:sp>
          <p:nvSpPr>
            <p:cNvPr id="15" name="Hộp Văn bản 14">
              <a:extLst>
                <a:ext uri="{FF2B5EF4-FFF2-40B4-BE49-F238E27FC236}">
                  <a16:creationId xmlns:a16="http://schemas.microsoft.com/office/drawing/2014/main" id="{EB9F96B8-A75A-45C3-AA43-665E415030C3}"/>
                </a:ext>
              </a:extLst>
            </p:cNvPr>
            <p:cNvSpPr txBox="1"/>
            <p:nvPr/>
          </p:nvSpPr>
          <p:spPr>
            <a:xfrm>
              <a:off x="962810" y="4365523"/>
              <a:ext cx="259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Barlow" panose="00000500000000000000" pitchFamily="2" charset="0"/>
                  <a:cs typeface="Arial" panose="020B0604020202020204" pitchFamily="34" charset="0"/>
                </a:rPr>
                <a:t>Tên</a:t>
              </a:r>
            </a:p>
            <a:p>
              <a:pPr algn="ctr"/>
              <a:r>
                <a:rPr lang="en-US" b="1">
                  <a:latin typeface="Barlow" panose="00000500000000000000" pitchFamily="2" charset="0"/>
                  <a:cs typeface="Arial" panose="020B0604020202020204" pitchFamily="34" charset="0"/>
                </a:rPr>
                <a:t>Mã Sinh Viên </a:t>
              </a:r>
              <a:endParaRPr lang="vi-VN" b="1">
                <a:latin typeface="Barlow" panose="00000500000000000000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Nhóm 19">
            <a:extLst>
              <a:ext uri="{FF2B5EF4-FFF2-40B4-BE49-F238E27FC236}">
                <a16:creationId xmlns:a16="http://schemas.microsoft.com/office/drawing/2014/main" id="{2F34D233-C7BD-4E43-9934-BF8DC0E43D87}"/>
              </a:ext>
            </a:extLst>
          </p:cNvPr>
          <p:cNvGrpSpPr/>
          <p:nvPr/>
        </p:nvGrpSpPr>
        <p:grpSpPr>
          <a:xfrm>
            <a:off x="-5194032" y="2371058"/>
            <a:ext cx="2598318" cy="2640796"/>
            <a:chOff x="3518168" y="2371058"/>
            <a:chExt cx="2598318" cy="2640796"/>
          </a:xfrm>
        </p:grpSpPr>
        <p:sp>
          <p:nvSpPr>
            <p:cNvPr id="9" name="Hình Bầu dục 8">
              <a:extLst>
                <a:ext uri="{FF2B5EF4-FFF2-40B4-BE49-F238E27FC236}">
                  <a16:creationId xmlns:a16="http://schemas.microsoft.com/office/drawing/2014/main" id="{D06B905C-4956-4FC3-BF42-88561B3F442B}"/>
                </a:ext>
              </a:extLst>
            </p:cNvPr>
            <p:cNvSpPr/>
            <p:nvPr/>
          </p:nvSpPr>
          <p:spPr>
            <a:xfrm>
              <a:off x="3923203" y="2371058"/>
              <a:ext cx="1788249" cy="179689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Barlow" panose="00000500000000000000" pitchFamily="2" charset="0"/>
              </a:endParaRPr>
            </a:p>
          </p:txBody>
        </p:sp>
        <p:sp>
          <p:nvSpPr>
            <p:cNvPr id="16" name="Hộp Văn bản 15">
              <a:extLst>
                <a:ext uri="{FF2B5EF4-FFF2-40B4-BE49-F238E27FC236}">
                  <a16:creationId xmlns:a16="http://schemas.microsoft.com/office/drawing/2014/main" id="{3D7654B7-ECCC-4188-8753-C82604D6BA74}"/>
                </a:ext>
              </a:extLst>
            </p:cNvPr>
            <p:cNvSpPr txBox="1"/>
            <p:nvPr/>
          </p:nvSpPr>
          <p:spPr>
            <a:xfrm>
              <a:off x="3518168" y="4365523"/>
              <a:ext cx="259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Barlow" panose="00000500000000000000" pitchFamily="2" charset="0"/>
                  <a:cs typeface="Arial" panose="020B0604020202020204" pitchFamily="34" charset="0"/>
                </a:rPr>
                <a:t>Tên</a:t>
              </a:r>
            </a:p>
            <a:p>
              <a:pPr algn="ctr"/>
              <a:r>
                <a:rPr lang="en-US" b="1">
                  <a:latin typeface="Barlow" panose="00000500000000000000" pitchFamily="2" charset="0"/>
                  <a:cs typeface="Arial" panose="020B0604020202020204" pitchFamily="34" charset="0"/>
                </a:rPr>
                <a:t>Mã Sinh Viên </a:t>
              </a:r>
              <a:endParaRPr lang="vi-VN" b="1">
                <a:latin typeface="Barlow" panose="00000500000000000000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Nhóm 21">
            <a:extLst>
              <a:ext uri="{FF2B5EF4-FFF2-40B4-BE49-F238E27FC236}">
                <a16:creationId xmlns:a16="http://schemas.microsoft.com/office/drawing/2014/main" id="{FACC54A0-D417-445A-AF21-0D9D82653574}"/>
              </a:ext>
            </a:extLst>
          </p:cNvPr>
          <p:cNvGrpSpPr/>
          <p:nvPr/>
        </p:nvGrpSpPr>
        <p:grpSpPr>
          <a:xfrm>
            <a:off x="22154384" y="2371056"/>
            <a:ext cx="2598318" cy="2640797"/>
            <a:chOff x="8628884" y="2371056"/>
            <a:chExt cx="2598318" cy="2640797"/>
          </a:xfrm>
        </p:grpSpPr>
        <p:sp>
          <p:nvSpPr>
            <p:cNvPr id="11" name="Hình Bầu dục 10">
              <a:extLst>
                <a:ext uri="{FF2B5EF4-FFF2-40B4-BE49-F238E27FC236}">
                  <a16:creationId xmlns:a16="http://schemas.microsoft.com/office/drawing/2014/main" id="{DC6F07F1-0725-47B9-BCEA-3D5FBA7A183F}"/>
                </a:ext>
              </a:extLst>
            </p:cNvPr>
            <p:cNvSpPr/>
            <p:nvPr/>
          </p:nvSpPr>
          <p:spPr>
            <a:xfrm>
              <a:off x="9033919" y="2371056"/>
              <a:ext cx="1788249" cy="1796895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Barlow" panose="00000500000000000000" pitchFamily="2" charset="0"/>
              </a:endParaRPr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32B2F701-54F1-4DCF-A05B-1F715ECBCFC2}"/>
                </a:ext>
              </a:extLst>
            </p:cNvPr>
            <p:cNvSpPr txBox="1"/>
            <p:nvPr/>
          </p:nvSpPr>
          <p:spPr>
            <a:xfrm>
              <a:off x="8628884" y="4365522"/>
              <a:ext cx="259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Barlow" panose="00000500000000000000" pitchFamily="2" charset="0"/>
                  <a:cs typeface="Arial" panose="020B0604020202020204" pitchFamily="34" charset="0"/>
                </a:rPr>
                <a:t>Tên</a:t>
              </a:r>
            </a:p>
            <a:p>
              <a:pPr algn="ctr"/>
              <a:r>
                <a:rPr lang="en-US" b="1">
                  <a:latin typeface="Barlow" panose="00000500000000000000" pitchFamily="2" charset="0"/>
                  <a:cs typeface="Arial" panose="020B0604020202020204" pitchFamily="34" charset="0"/>
                </a:rPr>
                <a:t>Mã Sinh Viên </a:t>
              </a:r>
              <a:endParaRPr lang="vi-VN" b="1">
                <a:latin typeface="Barlow" panose="00000500000000000000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3509D965-8FBE-4AB9-9435-9BBF62B6F38A}"/>
              </a:ext>
            </a:extLst>
          </p:cNvPr>
          <p:cNvGrpSpPr/>
          <p:nvPr/>
        </p:nvGrpSpPr>
        <p:grpSpPr>
          <a:xfrm>
            <a:off x="16817726" y="2371057"/>
            <a:ext cx="2598318" cy="2640796"/>
            <a:chOff x="6073526" y="2371057"/>
            <a:chExt cx="2598318" cy="2640796"/>
          </a:xfrm>
        </p:grpSpPr>
        <p:sp>
          <p:nvSpPr>
            <p:cNvPr id="10" name="Hình Bầu dục 9">
              <a:extLst>
                <a:ext uri="{FF2B5EF4-FFF2-40B4-BE49-F238E27FC236}">
                  <a16:creationId xmlns:a16="http://schemas.microsoft.com/office/drawing/2014/main" id="{8717A721-D1B5-490F-B57F-64F9F15E20A4}"/>
                </a:ext>
              </a:extLst>
            </p:cNvPr>
            <p:cNvSpPr/>
            <p:nvPr/>
          </p:nvSpPr>
          <p:spPr>
            <a:xfrm>
              <a:off x="6478561" y="2371057"/>
              <a:ext cx="1788249" cy="1796895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Barlow" panose="00000500000000000000" pitchFamily="2" charset="0"/>
              </a:endParaRPr>
            </a:p>
          </p:txBody>
        </p:sp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80344950-22C3-4976-90CB-F9D1BEB3AB88}"/>
                </a:ext>
              </a:extLst>
            </p:cNvPr>
            <p:cNvSpPr txBox="1"/>
            <p:nvPr/>
          </p:nvSpPr>
          <p:spPr>
            <a:xfrm>
              <a:off x="6073526" y="4365522"/>
              <a:ext cx="259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Barlow" panose="00000500000000000000" pitchFamily="2" charset="0"/>
                  <a:cs typeface="Arial" panose="020B0604020202020204" pitchFamily="34" charset="0"/>
                </a:rPr>
                <a:t>Tên</a:t>
              </a:r>
            </a:p>
            <a:p>
              <a:pPr algn="ctr"/>
              <a:r>
                <a:rPr lang="en-US" b="1">
                  <a:latin typeface="Barlow" panose="00000500000000000000" pitchFamily="2" charset="0"/>
                  <a:cs typeface="Arial" panose="020B0604020202020204" pitchFamily="34" charset="0"/>
                </a:rPr>
                <a:t>Mã Sinh Viên </a:t>
              </a:r>
              <a:endParaRPr lang="vi-VN" b="1">
                <a:latin typeface="Barlow" panose="00000500000000000000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68F60010-C77E-413E-9B98-B4655E23E3FD}"/>
              </a:ext>
            </a:extLst>
          </p:cNvPr>
          <p:cNvSpPr/>
          <p:nvPr/>
        </p:nvSpPr>
        <p:spPr>
          <a:xfrm rot="8846996">
            <a:off x="5353520" y="659788"/>
            <a:ext cx="1645855" cy="1654365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EEE0E55-16EB-4C87-81EB-E9F28EDF4382}"/>
              </a:ext>
            </a:extLst>
          </p:cNvPr>
          <p:cNvSpPr txBox="1"/>
          <p:nvPr/>
        </p:nvSpPr>
        <p:spPr>
          <a:xfrm>
            <a:off x="228041" y="2254872"/>
            <a:ext cx="6797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Deploy 2 Webs Application to the same Linux Server (Webserver and DNS server)</a:t>
            </a:r>
            <a:endParaRPr lang="vi-VN" sz="2800" b="1" dirty="0">
              <a:solidFill>
                <a:srgbClr val="438AFE"/>
              </a:solidFill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25" name="Hình Bầu dục 24">
            <a:extLst>
              <a:ext uri="{FF2B5EF4-FFF2-40B4-BE49-F238E27FC236}">
                <a16:creationId xmlns:a16="http://schemas.microsoft.com/office/drawing/2014/main" id="{900434A8-DF03-448F-833D-BDB83F07BB37}"/>
              </a:ext>
            </a:extLst>
          </p:cNvPr>
          <p:cNvSpPr/>
          <p:nvPr/>
        </p:nvSpPr>
        <p:spPr>
          <a:xfrm rot="8846996">
            <a:off x="6616753" y="4858066"/>
            <a:ext cx="1660730" cy="1631067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F6F97B9-E6A4-4C4C-9B34-06BDC2C6A073}"/>
              </a:ext>
            </a:extLst>
          </p:cNvPr>
          <p:cNvSpPr txBox="1"/>
          <p:nvPr/>
        </p:nvSpPr>
        <p:spPr>
          <a:xfrm>
            <a:off x="1419727" y="3698228"/>
            <a:ext cx="46762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GVHD : </a:t>
            </a:r>
            <a:r>
              <a:rPr lang="en-US" sz="2700" dirty="0" err="1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Trần</a:t>
            </a:r>
            <a:r>
              <a:rPr lang="en-US" sz="2700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Thị</a:t>
            </a:r>
            <a:r>
              <a:rPr lang="en-US" sz="2700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Dung</a:t>
            </a:r>
            <a:endParaRPr lang="vi-VN" sz="2700" dirty="0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Kiểu 3D 4" descr="Laptop - Windows menu">
                <a:extLst>
                  <a:ext uri="{FF2B5EF4-FFF2-40B4-BE49-F238E27FC236}">
                    <a16:creationId xmlns:a16="http://schemas.microsoft.com/office/drawing/2014/main" id="{9FA1213C-CC61-459E-9153-86FC2DF721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8431599"/>
                  </p:ext>
                </p:extLst>
              </p:nvPr>
            </p:nvGraphicFramePr>
            <p:xfrm>
              <a:off x="7221252" y="-2241"/>
              <a:ext cx="5013876" cy="525845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013876" cy="5258454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662005" ay="1644213" az="81508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0084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Kiểu 3D 4" descr="Laptop - Windows menu">
                <a:extLst>
                  <a:ext uri="{FF2B5EF4-FFF2-40B4-BE49-F238E27FC236}">
                    <a16:creationId xmlns:a16="http://schemas.microsoft.com/office/drawing/2014/main" id="{9FA1213C-CC61-459E-9153-86FC2DF72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21252" y="-2241"/>
                <a:ext cx="5013876" cy="5258454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Hình Bầu dục 23">
            <a:extLst>
              <a:ext uri="{FF2B5EF4-FFF2-40B4-BE49-F238E27FC236}">
                <a16:creationId xmlns:a16="http://schemas.microsoft.com/office/drawing/2014/main" id="{7508BD27-C3F5-42B6-B3BC-5ECD858955C0}"/>
              </a:ext>
            </a:extLst>
          </p:cNvPr>
          <p:cNvSpPr/>
          <p:nvPr/>
        </p:nvSpPr>
        <p:spPr>
          <a:xfrm rot="8846996">
            <a:off x="9888949" y="1861600"/>
            <a:ext cx="2107846" cy="2101961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4126246-447A-4536-AA58-9F2D39446073}"/>
              </a:ext>
            </a:extLst>
          </p:cNvPr>
          <p:cNvSpPr txBox="1"/>
          <p:nvPr/>
        </p:nvSpPr>
        <p:spPr>
          <a:xfrm>
            <a:off x="2083737" y="4282139"/>
            <a:ext cx="4471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Nhóm</a:t>
            </a:r>
            <a:r>
              <a:rPr lang="en-US" sz="2000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: 15</a:t>
            </a:r>
            <a:endParaRPr lang="vi-VN" sz="2000" dirty="0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26" name="Hình Bầu dục 25">
            <a:extLst>
              <a:ext uri="{FF2B5EF4-FFF2-40B4-BE49-F238E27FC236}">
                <a16:creationId xmlns:a16="http://schemas.microsoft.com/office/drawing/2014/main" id="{E378D0AB-8528-4749-95F8-834D9D014C0B}"/>
              </a:ext>
            </a:extLst>
          </p:cNvPr>
          <p:cNvSpPr/>
          <p:nvPr/>
        </p:nvSpPr>
        <p:spPr>
          <a:xfrm>
            <a:off x="-3401674" y="-2677079"/>
            <a:ext cx="3401674" cy="3436731"/>
          </a:xfrm>
          <a:prstGeom prst="ellipse">
            <a:avLst/>
          </a:prstGeom>
          <a:solidFill>
            <a:srgbClr val="438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</a:endParaRPr>
          </a:p>
        </p:txBody>
      </p:sp>
      <p:grpSp>
        <p:nvGrpSpPr>
          <p:cNvPr id="27" name="Nhóm 26">
            <a:extLst>
              <a:ext uri="{FF2B5EF4-FFF2-40B4-BE49-F238E27FC236}">
                <a16:creationId xmlns:a16="http://schemas.microsoft.com/office/drawing/2014/main" id="{3BC6479A-61F9-4946-A7FB-F023629B81FC}"/>
              </a:ext>
            </a:extLst>
          </p:cNvPr>
          <p:cNvGrpSpPr/>
          <p:nvPr/>
        </p:nvGrpSpPr>
        <p:grpSpPr>
          <a:xfrm>
            <a:off x="396601" y="7051038"/>
            <a:ext cx="4710565" cy="1104836"/>
            <a:chOff x="389524" y="1719082"/>
            <a:chExt cx="4710565" cy="1104836"/>
          </a:xfrm>
        </p:grpSpPr>
        <p:sp>
          <p:nvSpPr>
            <p:cNvPr id="29" name="Hình chữ nhật: Góc Tròn 28">
              <a:extLst>
                <a:ext uri="{FF2B5EF4-FFF2-40B4-BE49-F238E27FC236}">
                  <a16:creationId xmlns:a16="http://schemas.microsoft.com/office/drawing/2014/main" id="{FB0E5884-DC7F-4031-8883-43FEFF406A16}"/>
                </a:ext>
              </a:extLst>
            </p:cNvPr>
            <p:cNvSpPr/>
            <p:nvPr/>
          </p:nvSpPr>
          <p:spPr>
            <a:xfrm>
              <a:off x="389524" y="1918194"/>
              <a:ext cx="4710565" cy="905724"/>
            </a:xfrm>
            <a:prstGeom prst="roundRect">
              <a:avLst>
                <a:gd name="adj" fmla="val 1254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vi-VN" sz="3200" b="1">
                <a:latin typeface="Barlow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0" name="Hộp Văn bản 29">
              <a:extLst>
                <a:ext uri="{FF2B5EF4-FFF2-40B4-BE49-F238E27FC236}">
                  <a16:creationId xmlns:a16="http://schemas.microsoft.com/office/drawing/2014/main" id="{C69362BD-F991-4C7A-80E1-C51356118B6D}"/>
                </a:ext>
              </a:extLst>
            </p:cNvPr>
            <p:cNvSpPr txBox="1"/>
            <p:nvPr/>
          </p:nvSpPr>
          <p:spPr>
            <a:xfrm>
              <a:off x="1479539" y="2109446"/>
              <a:ext cx="3556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>
                  <a:solidFill>
                    <a:schemeClr val="bg1"/>
                  </a:solidFill>
                  <a:latin typeface="Barlow" panose="00000500000000000000" pitchFamily="2" charset="0"/>
                  <a:cs typeface="Arial" panose="020B0604020202020204" pitchFamily="34" charset="0"/>
                </a:rPr>
                <a:t>Chủ đề Thuyết trình </a:t>
              </a:r>
              <a:endParaRPr lang="vi-VN" sz="2800" b="1">
                <a:solidFill>
                  <a:schemeClr val="bg1"/>
                </a:solidFill>
                <a:latin typeface="Barlow" panose="00000500000000000000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31" name="Hình ảnh 30" descr="Ảnh có chứa đồ họa véc-tơ&#10;&#10;Mô tả được tạo tự động">
              <a:extLst>
                <a:ext uri="{FF2B5EF4-FFF2-40B4-BE49-F238E27FC236}">
                  <a16:creationId xmlns:a16="http://schemas.microsoft.com/office/drawing/2014/main" id="{3414E119-6165-4CBA-9E49-11B39C6D5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98" y="1719082"/>
              <a:ext cx="1073678" cy="1073678"/>
            </a:xfrm>
            <a:prstGeom prst="rect">
              <a:avLst/>
            </a:prstGeom>
          </p:spPr>
        </p:pic>
      </p:grpSp>
      <p:grpSp>
        <p:nvGrpSpPr>
          <p:cNvPr id="32" name="Nhóm 31">
            <a:extLst>
              <a:ext uri="{FF2B5EF4-FFF2-40B4-BE49-F238E27FC236}">
                <a16:creationId xmlns:a16="http://schemas.microsoft.com/office/drawing/2014/main" id="{F07C4FD6-1A27-405A-96B1-47B5169BBCC0}"/>
              </a:ext>
            </a:extLst>
          </p:cNvPr>
          <p:cNvGrpSpPr/>
          <p:nvPr/>
        </p:nvGrpSpPr>
        <p:grpSpPr>
          <a:xfrm>
            <a:off x="396601" y="10916337"/>
            <a:ext cx="2242918" cy="1480524"/>
            <a:chOff x="396601" y="3118537"/>
            <a:chExt cx="2242918" cy="1480524"/>
          </a:xfrm>
        </p:grpSpPr>
        <p:sp>
          <p:nvSpPr>
            <p:cNvPr id="33" name="Hình chữ nhật: Góc Tròn 32">
              <a:extLst>
                <a:ext uri="{FF2B5EF4-FFF2-40B4-BE49-F238E27FC236}">
                  <a16:creationId xmlns:a16="http://schemas.microsoft.com/office/drawing/2014/main" id="{FAD3ED22-2503-4C1B-AA61-27610EF1A225}"/>
                </a:ext>
              </a:extLst>
            </p:cNvPr>
            <p:cNvSpPr/>
            <p:nvPr/>
          </p:nvSpPr>
          <p:spPr>
            <a:xfrm>
              <a:off x="396601" y="3118537"/>
              <a:ext cx="2242918" cy="1480524"/>
            </a:xfrm>
            <a:prstGeom prst="roundRect">
              <a:avLst>
                <a:gd name="adj" fmla="val 858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Barlow" panose="00000500000000000000" pitchFamily="2" charset="0"/>
              </a:endParaRPr>
            </a:p>
          </p:txBody>
        </p:sp>
        <p:sp>
          <p:nvSpPr>
            <p:cNvPr id="34" name="Hộp Văn bản 33">
              <a:extLst>
                <a:ext uri="{FF2B5EF4-FFF2-40B4-BE49-F238E27FC236}">
                  <a16:creationId xmlns:a16="http://schemas.microsoft.com/office/drawing/2014/main" id="{A5DCF5A7-52E7-4FE8-9B0D-0FD60FE3795C}"/>
                </a:ext>
              </a:extLst>
            </p:cNvPr>
            <p:cNvSpPr txBox="1"/>
            <p:nvPr/>
          </p:nvSpPr>
          <p:spPr>
            <a:xfrm>
              <a:off x="963634" y="3354554"/>
              <a:ext cx="15736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>
                  <a:latin typeface="Barlow" panose="00000500000000000000" pitchFamily="2" charset="0"/>
                  <a:cs typeface="Arial" panose="020B0604020202020204" pitchFamily="34" charset="0"/>
                </a:rPr>
                <a:t>Nội dung 1</a:t>
              </a:r>
              <a:endParaRPr lang="vi-VN" sz="2800" b="1">
                <a:latin typeface="Barlow" panose="00000500000000000000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35" name="Hình ảnh 34">
              <a:extLst>
                <a:ext uri="{FF2B5EF4-FFF2-40B4-BE49-F238E27FC236}">
                  <a16:creationId xmlns:a16="http://schemas.microsoft.com/office/drawing/2014/main" id="{7FF2AD8E-5FDC-4BC3-95FF-DC59285A4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23" y="3319176"/>
              <a:ext cx="790636" cy="790636"/>
            </a:xfrm>
            <a:prstGeom prst="rect">
              <a:avLst/>
            </a:prstGeom>
          </p:spPr>
        </p:pic>
      </p:grpSp>
      <p:grpSp>
        <p:nvGrpSpPr>
          <p:cNvPr id="36" name="Nhóm 35">
            <a:extLst>
              <a:ext uri="{FF2B5EF4-FFF2-40B4-BE49-F238E27FC236}">
                <a16:creationId xmlns:a16="http://schemas.microsoft.com/office/drawing/2014/main" id="{6CD6DB6A-E8C3-4314-95D6-ABEFAD5E37C3}"/>
              </a:ext>
            </a:extLst>
          </p:cNvPr>
          <p:cNvGrpSpPr/>
          <p:nvPr/>
        </p:nvGrpSpPr>
        <p:grpSpPr>
          <a:xfrm>
            <a:off x="2844001" y="13735737"/>
            <a:ext cx="2242918" cy="1480524"/>
            <a:chOff x="2844001" y="3118537"/>
            <a:chExt cx="2242918" cy="1480524"/>
          </a:xfrm>
        </p:grpSpPr>
        <p:sp>
          <p:nvSpPr>
            <p:cNvPr id="37" name="Hình chữ nhật: Góc Tròn 36">
              <a:extLst>
                <a:ext uri="{FF2B5EF4-FFF2-40B4-BE49-F238E27FC236}">
                  <a16:creationId xmlns:a16="http://schemas.microsoft.com/office/drawing/2014/main" id="{37757252-30DB-4B5E-B6EE-CCBE2DF2A283}"/>
                </a:ext>
              </a:extLst>
            </p:cNvPr>
            <p:cNvSpPr/>
            <p:nvPr/>
          </p:nvSpPr>
          <p:spPr>
            <a:xfrm>
              <a:off x="2844001" y="3118537"/>
              <a:ext cx="2242918" cy="1480524"/>
            </a:xfrm>
            <a:prstGeom prst="roundRect">
              <a:avLst>
                <a:gd name="adj" fmla="val 8586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Barlow" panose="00000500000000000000" pitchFamily="2" charset="0"/>
              </a:endParaRPr>
            </a:p>
          </p:txBody>
        </p:sp>
        <p:sp>
          <p:nvSpPr>
            <p:cNvPr id="38" name="Hộp Văn bản 37">
              <a:extLst>
                <a:ext uri="{FF2B5EF4-FFF2-40B4-BE49-F238E27FC236}">
                  <a16:creationId xmlns:a16="http://schemas.microsoft.com/office/drawing/2014/main" id="{6A8F7DF8-1100-4AA3-A873-B6FBD1D2FE4D}"/>
                </a:ext>
              </a:extLst>
            </p:cNvPr>
            <p:cNvSpPr txBox="1"/>
            <p:nvPr/>
          </p:nvSpPr>
          <p:spPr>
            <a:xfrm>
              <a:off x="3420704" y="3368749"/>
              <a:ext cx="15736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>
                  <a:latin typeface="Barlow" panose="00000500000000000000" pitchFamily="2" charset="0"/>
                  <a:cs typeface="Arial" panose="020B0604020202020204" pitchFamily="34" charset="0"/>
                </a:rPr>
                <a:t>Nội dung 2</a:t>
              </a:r>
              <a:endParaRPr lang="vi-VN" sz="2800" b="1">
                <a:latin typeface="Barlow" panose="00000500000000000000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39" name="Hình ảnh 38">
              <a:extLst>
                <a:ext uri="{FF2B5EF4-FFF2-40B4-BE49-F238E27FC236}">
                  <a16:creationId xmlns:a16="http://schemas.microsoft.com/office/drawing/2014/main" id="{709A2DC8-E89E-4112-A56C-41C9FD1F1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865" y="3252693"/>
              <a:ext cx="816803" cy="816803"/>
            </a:xfrm>
            <a:prstGeom prst="rect">
              <a:avLst/>
            </a:prstGeom>
          </p:spPr>
        </p:pic>
      </p:grpSp>
      <p:grpSp>
        <p:nvGrpSpPr>
          <p:cNvPr id="40" name="Nhóm 39">
            <a:extLst>
              <a:ext uri="{FF2B5EF4-FFF2-40B4-BE49-F238E27FC236}">
                <a16:creationId xmlns:a16="http://schemas.microsoft.com/office/drawing/2014/main" id="{6CD60C89-82B3-4B21-8D3B-9EF8B42024EF}"/>
              </a:ext>
            </a:extLst>
          </p:cNvPr>
          <p:cNvGrpSpPr/>
          <p:nvPr/>
        </p:nvGrpSpPr>
        <p:grpSpPr>
          <a:xfrm>
            <a:off x="396601" y="16636414"/>
            <a:ext cx="2242918" cy="1480524"/>
            <a:chOff x="396601" y="4901614"/>
            <a:chExt cx="2242918" cy="1480524"/>
          </a:xfrm>
        </p:grpSpPr>
        <p:sp>
          <p:nvSpPr>
            <p:cNvPr id="41" name="Hình chữ nhật: Góc Tròn 40">
              <a:extLst>
                <a:ext uri="{FF2B5EF4-FFF2-40B4-BE49-F238E27FC236}">
                  <a16:creationId xmlns:a16="http://schemas.microsoft.com/office/drawing/2014/main" id="{9B441892-5415-4826-8ED4-E84C98D52C9E}"/>
                </a:ext>
              </a:extLst>
            </p:cNvPr>
            <p:cNvSpPr/>
            <p:nvPr/>
          </p:nvSpPr>
          <p:spPr>
            <a:xfrm>
              <a:off x="396601" y="4901614"/>
              <a:ext cx="2242918" cy="1480524"/>
            </a:xfrm>
            <a:prstGeom prst="roundRect">
              <a:avLst>
                <a:gd name="adj" fmla="val 858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Barlow" panose="00000500000000000000" pitchFamily="2" charset="0"/>
              </a:endParaRPr>
            </a:p>
          </p:txBody>
        </p:sp>
        <p:sp>
          <p:nvSpPr>
            <p:cNvPr id="42" name="Hộp Văn bản 41">
              <a:extLst>
                <a:ext uri="{FF2B5EF4-FFF2-40B4-BE49-F238E27FC236}">
                  <a16:creationId xmlns:a16="http://schemas.microsoft.com/office/drawing/2014/main" id="{A5259DA6-FDD9-445C-ADA0-2E35A21E5B3F}"/>
                </a:ext>
              </a:extLst>
            </p:cNvPr>
            <p:cNvSpPr txBox="1"/>
            <p:nvPr/>
          </p:nvSpPr>
          <p:spPr>
            <a:xfrm>
              <a:off x="980684" y="5099355"/>
              <a:ext cx="15736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>
                  <a:latin typeface="Barlow" panose="00000500000000000000" pitchFamily="2" charset="0"/>
                  <a:cs typeface="Arial" panose="020B0604020202020204" pitchFamily="34" charset="0"/>
                </a:rPr>
                <a:t>Nội dung 3</a:t>
              </a:r>
              <a:endParaRPr lang="vi-VN" sz="2800" b="1">
                <a:latin typeface="Barlow" panose="00000500000000000000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43" name="Hình ảnh 42">
              <a:extLst>
                <a:ext uri="{FF2B5EF4-FFF2-40B4-BE49-F238E27FC236}">
                  <a16:creationId xmlns:a16="http://schemas.microsoft.com/office/drawing/2014/main" id="{F128E632-7272-4326-869A-2F87670EB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509" y="5082390"/>
              <a:ext cx="744338" cy="744338"/>
            </a:xfrm>
            <a:prstGeom prst="rect">
              <a:avLst/>
            </a:prstGeom>
          </p:spPr>
        </p:pic>
      </p:grpSp>
      <p:grpSp>
        <p:nvGrpSpPr>
          <p:cNvPr id="44" name="Nhóm 43">
            <a:extLst>
              <a:ext uri="{FF2B5EF4-FFF2-40B4-BE49-F238E27FC236}">
                <a16:creationId xmlns:a16="http://schemas.microsoft.com/office/drawing/2014/main" id="{E90CA35F-6914-4DD9-B053-F3D74A94C57F}"/>
              </a:ext>
            </a:extLst>
          </p:cNvPr>
          <p:cNvGrpSpPr/>
          <p:nvPr/>
        </p:nvGrpSpPr>
        <p:grpSpPr>
          <a:xfrm>
            <a:off x="2844382" y="20954414"/>
            <a:ext cx="2242918" cy="1480524"/>
            <a:chOff x="2844382" y="4901614"/>
            <a:chExt cx="2242918" cy="1480524"/>
          </a:xfrm>
        </p:grpSpPr>
        <p:sp>
          <p:nvSpPr>
            <p:cNvPr id="45" name="Hình chữ nhật: Góc Tròn 44">
              <a:extLst>
                <a:ext uri="{FF2B5EF4-FFF2-40B4-BE49-F238E27FC236}">
                  <a16:creationId xmlns:a16="http://schemas.microsoft.com/office/drawing/2014/main" id="{154BE8D9-0FCB-435D-8DDF-D7E25F41C683}"/>
                </a:ext>
              </a:extLst>
            </p:cNvPr>
            <p:cNvSpPr/>
            <p:nvPr/>
          </p:nvSpPr>
          <p:spPr>
            <a:xfrm>
              <a:off x="2844382" y="4901614"/>
              <a:ext cx="2242918" cy="1480524"/>
            </a:xfrm>
            <a:prstGeom prst="roundRect">
              <a:avLst>
                <a:gd name="adj" fmla="val 858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Barlow" panose="00000500000000000000" pitchFamily="2" charset="0"/>
              </a:endParaRPr>
            </a:p>
          </p:txBody>
        </p:sp>
        <p:sp>
          <p:nvSpPr>
            <p:cNvPr id="46" name="Hộp Văn bản 45">
              <a:extLst>
                <a:ext uri="{FF2B5EF4-FFF2-40B4-BE49-F238E27FC236}">
                  <a16:creationId xmlns:a16="http://schemas.microsoft.com/office/drawing/2014/main" id="{B352A276-9D18-48C3-829A-F405BF4AFDE3}"/>
                </a:ext>
              </a:extLst>
            </p:cNvPr>
            <p:cNvSpPr txBox="1"/>
            <p:nvPr/>
          </p:nvSpPr>
          <p:spPr>
            <a:xfrm>
              <a:off x="3358114" y="5099354"/>
              <a:ext cx="15736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>
                  <a:latin typeface="Barlow" panose="00000500000000000000" pitchFamily="2" charset="0"/>
                  <a:cs typeface="Arial" panose="020B0604020202020204" pitchFamily="34" charset="0"/>
                </a:rPr>
                <a:t>Nội dung 4</a:t>
              </a:r>
              <a:endParaRPr lang="vi-VN" sz="2800" b="1">
                <a:latin typeface="Barlow" panose="00000500000000000000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47" name="Hình ảnh 46">
              <a:extLst>
                <a:ext uri="{FF2B5EF4-FFF2-40B4-BE49-F238E27FC236}">
                  <a16:creationId xmlns:a16="http://schemas.microsoft.com/office/drawing/2014/main" id="{61E45979-DB31-49B5-ADBB-2D738F1E2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506" y="4965667"/>
              <a:ext cx="767741" cy="7677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3576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075DB07-D28A-4F56-90C3-71BFFA46E61C}"/>
              </a:ext>
            </a:extLst>
          </p:cNvPr>
          <p:cNvSpPr txBox="1"/>
          <p:nvPr/>
        </p:nvSpPr>
        <p:spPr>
          <a:xfrm>
            <a:off x="3358116" y="-2706576"/>
            <a:ext cx="547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Thành viên trong nhóm</a:t>
            </a:r>
            <a:endParaRPr lang="vi-VN" sz="3600" b="1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B9E62DE4-45B6-4EF3-83B1-CE267F030A43}"/>
              </a:ext>
            </a:extLst>
          </p:cNvPr>
          <p:cNvSpPr/>
          <p:nvPr/>
        </p:nvSpPr>
        <p:spPr>
          <a:xfrm rot="8846996">
            <a:off x="5406662" y="-1732615"/>
            <a:ext cx="11058824" cy="10843495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68F60010-C77E-413E-9B98-B4655E23E3FD}"/>
              </a:ext>
            </a:extLst>
          </p:cNvPr>
          <p:cNvSpPr/>
          <p:nvPr/>
        </p:nvSpPr>
        <p:spPr>
          <a:xfrm rot="8846996">
            <a:off x="8591854" y="374909"/>
            <a:ext cx="1645855" cy="1654365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25" name="Hình Bầu dục 24">
            <a:extLst>
              <a:ext uri="{FF2B5EF4-FFF2-40B4-BE49-F238E27FC236}">
                <a16:creationId xmlns:a16="http://schemas.microsoft.com/office/drawing/2014/main" id="{900434A8-DF03-448F-833D-BDB83F07BB37}"/>
              </a:ext>
            </a:extLst>
          </p:cNvPr>
          <p:cNvSpPr/>
          <p:nvPr/>
        </p:nvSpPr>
        <p:spPr>
          <a:xfrm rot="8846996">
            <a:off x="5429194" y="3437201"/>
            <a:ext cx="1660730" cy="1631067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F6F97B9-E6A4-4C4C-9B34-06BDC2C6A073}"/>
              </a:ext>
            </a:extLst>
          </p:cNvPr>
          <p:cNvSpPr txBox="1"/>
          <p:nvPr/>
        </p:nvSpPr>
        <p:spPr>
          <a:xfrm>
            <a:off x="-5319265" y="2626986"/>
            <a:ext cx="4676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Chủ đề thuyết trình</a:t>
            </a:r>
            <a:endParaRPr lang="vi-VN" sz="2800" b="1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Kiểu 3D 4" descr="Laptop - Windows menu">
                <a:extLst>
                  <a:ext uri="{FF2B5EF4-FFF2-40B4-BE49-F238E27FC236}">
                    <a16:creationId xmlns:a16="http://schemas.microsoft.com/office/drawing/2014/main" id="{9FA1213C-CC61-459E-9153-86FC2DF721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2501733"/>
                  </p:ext>
                </p:extLst>
              </p:nvPr>
            </p:nvGraphicFramePr>
            <p:xfrm>
              <a:off x="6080795" y="-162596"/>
              <a:ext cx="5831366" cy="58694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31366" cy="5869416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626969" ay="-1123585" az="-56017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0109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Kiểu 3D 4" descr="Laptop - Windows menu">
                <a:extLst>
                  <a:ext uri="{FF2B5EF4-FFF2-40B4-BE49-F238E27FC236}">
                    <a16:creationId xmlns:a16="http://schemas.microsoft.com/office/drawing/2014/main" id="{9FA1213C-CC61-459E-9153-86FC2DF72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80795" y="-162596"/>
                <a:ext cx="5831366" cy="5869416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Hình Bầu dục 23">
            <a:extLst>
              <a:ext uri="{FF2B5EF4-FFF2-40B4-BE49-F238E27FC236}">
                <a16:creationId xmlns:a16="http://schemas.microsoft.com/office/drawing/2014/main" id="{7508BD27-C3F5-42B6-B3BC-5ECD858955C0}"/>
              </a:ext>
            </a:extLst>
          </p:cNvPr>
          <p:cNvSpPr/>
          <p:nvPr/>
        </p:nvSpPr>
        <p:spPr>
          <a:xfrm rot="8846996">
            <a:off x="9167367" y="3799294"/>
            <a:ext cx="2107846" cy="2101961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4126246-447A-4536-AA58-9F2D39446073}"/>
              </a:ext>
            </a:extLst>
          </p:cNvPr>
          <p:cNvSpPr txBox="1"/>
          <p:nvPr/>
        </p:nvSpPr>
        <p:spPr>
          <a:xfrm>
            <a:off x="-5295327" y="3201299"/>
            <a:ext cx="447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Ghi chú nội dung thuyết trình…</a:t>
            </a:r>
            <a:endParaRPr lang="vi-VN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grpSp>
        <p:nvGrpSpPr>
          <p:cNvPr id="37" name="Nhóm 36">
            <a:extLst>
              <a:ext uri="{FF2B5EF4-FFF2-40B4-BE49-F238E27FC236}">
                <a16:creationId xmlns:a16="http://schemas.microsoft.com/office/drawing/2014/main" id="{2AB32065-325B-47AD-AD36-BD45B7565449}"/>
              </a:ext>
            </a:extLst>
          </p:cNvPr>
          <p:cNvGrpSpPr/>
          <p:nvPr/>
        </p:nvGrpSpPr>
        <p:grpSpPr>
          <a:xfrm>
            <a:off x="503281" y="1170938"/>
            <a:ext cx="4710565" cy="1104836"/>
            <a:chOff x="389524" y="1719082"/>
            <a:chExt cx="4710565" cy="1104836"/>
          </a:xfrm>
        </p:grpSpPr>
        <p:sp>
          <p:nvSpPr>
            <p:cNvPr id="12" name="Hình chữ nhật: Góc Tròn 11">
              <a:extLst>
                <a:ext uri="{FF2B5EF4-FFF2-40B4-BE49-F238E27FC236}">
                  <a16:creationId xmlns:a16="http://schemas.microsoft.com/office/drawing/2014/main" id="{B46F37DD-B348-44AD-B7A7-5CD07999AFE6}"/>
                </a:ext>
              </a:extLst>
            </p:cNvPr>
            <p:cNvSpPr/>
            <p:nvPr/>
          </p:nvSpPr>
          <p:spPr>
            <a:xfrm>
              <a:off x="389524" y="1918194"/>
              <a:ext cx="4710565" cy="905724"/>
            </a:xfrm>
            <a:prstGeom prst="roundRect">
              <a:avLst>
                <a:gd name="adj" fmla="val 1254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vi-VN" sz="3200" b="1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endParaRPr>
            </a:p>
          </p:txBody>
        </p:sp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97CAF1C7-081E-4C15-93FA-94B1119CC907}"/>
                </a:ext>
              </a:extLst>
            </p:cNvPr>
            <p:cNvSpPr txBox="1"/>
            <p:nvPr/>
          </p:nvSpPr>
          <p:spPr>
            <a:xfrm>
              <a:off x="1443575" y="2033280"/>
              <a:ext cx="35275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Barlow" panose="00000500000000000000" pitchFamily="2" charset="0"/>
                  <a:ea typeface="Yu Mincho" panose="02020400000000000000" pitchFamily="18" charset="-128"/>
                  <a:cs typeface="Arial" panose="020B0604020202020204" pitchFamily="34" charset="0"/>
                </a:rPr>
                <a:t>Deploy 2 Web Application To The Same Linux Server</a:t>
              </a:r>
              <a:endParaRPr lang="vi-VN" sz="2000" b="1" dirty="0">
                <a:solidFill>
                  <a:schemeClr val="bg1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endParaRPr>
            </a:p>
          </p:txBody>
        </p:sp>
        <p:pic>
          <p:nvPicPr>
            <p:cNvPr id="36" name="Hình ảnh 35" descr="Ảnh có chứa đồ họa véc-tơ&#10;&#10;Mô tả được tạo tự động">
              <a:extLst>
                <a:ext uri="{FF2B5EF4-FFF2-40B4-BE49-F238E27FC236}">
                  <a16:creationId xmlns:a16="http://schemas.microsoft.com/office/drawing/2014/main" id="{FD78599E-4D61-4ECD-A32B-F382BBC55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98" y="1719082"/>
              <a:ext cx="1073678" cy="1073678"/>
            </a:xfrm>
            <a:prstGeom prst="rect">
              <a:avLst/>
            </a:prstGeom>
          </p:spPr>
        </p:pic>
      </p:grpSp>
      <p:grpSp>
        <p:nvGrpSpPr>
          <p:cNvPr id="40" name="Nhóm 39">
            <a:extLst>
              <a:ext uri="{FF2B5EF4-FFF2-40B4-BE49-F238E27FC236}">
                <a16:creationId xmlns:a16="http://schemas.microsoft.com/office/drawing/2014/main" id="{A427B16A-07CF-4F54-A02B-B5394D861A94}"/>
              </a:ext>
            </a:extLst>
          </p:cNvPr>
          <p:cNvGrpSpPr/>
          <p:nvPr/>
        </p:nvGrpSpPr>
        <p:grpSpPr>
          <a:xfrm>
            <a:off x="413700" y="2470837"/>
            <a:ext cx="2332499" cy="1480524"/>
            <a:chOff x="307020" y="3118537"/>
            <a:chExt cx="2332499" cy="1480524"/>
          </a:xfrm>
        </p:grpSpPr>
        <p:sp>
          <p:nvSpPr>
            <p:cNvPr id="27" name="Hình chữ nhật: Góc Tròn 26">
              <a:extLst>
                <a:ext uri="{FF2B5EF4-FFF2-40B4-BE49-F238E27FC236}">
                  <a16:creationId xmlns:a16="http://schemas.microsoft.com/office/drawing/2014/main" id="{4DB64722-4359-408D-96C3-247E84B066F6}"/>
                </a:ext>
              </a:extLst>
            </p:cNvPr>
            <p:cNvSpPr/>
            <p:nvPr/>
          </p:nvSpPr>
          <p:spPr>
            <a:xfrm>
              <a:off x="396601" y="3118537"/>
              <a:ext cx="2242918" cy="1480524"/>
            </a:xfrm>
            <a:prstGeom prst="roundRect">
              <a:avLst>
                <a:gd name="adj" fmla="val 858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Barlow" panose="00000500000000000000" pitchFamily="2" charset="0"/>
                <a:ea typeface="Yu Mincho" panose="02020400000000000000" pitchFamily="18" charset="-128"/>
              </a:endParaRPr>
            </a:p>
          </p:txBody>
        </p:sp>
        <p:sp>
          <p:nvSpPr>
            <p:cNvPr id="32" name="Hộp Văn bản 31">
              <a:extLst>
                <a:ext uri="{FF2B5EF4-FFF2-40B4-BE49-F238E27FC236}">
                  <a16:creationId xmlns:a16="http://schemas.microsoft.com/office/drawing/2014/main" id="{5387F42F-95B8-43A3-86B2-E0ABDF49F446}"/>
                </a:ext>
              </a:extLst>
            </p:cNvPr>
            <p:cNvSpPr txBox="1"/>
            <p:nvPr/>
          </p:nvSpPr>
          <p:spPr>
            <a:xfrm>
              <a:off x="307020" y="4005154"/>
              <a:ext cx="2182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latin typeface="Barlow" panose="00000500000000000000" pitchFamily="2" charset="0"/>
                  <a:ea typeface="Yu Mincho" panose="02020400000000000000" pitchFamily="18" charset="-128"/>
                  <a:cs typeface="Arial" panose="020B0604020202020204" pitchFamily="34" charset="0"/>
                </a:rPr>
                <a:t>Introduction</a:t>
              </a:r>
              <a:endParaRPr lang="vi-VN" sz="2400" b="1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endParaRPr>
            </a:p>
          </p:txBody>
        </p:sp>
        <p:pic>
          <p:nvPicPr>
            <p:cNvPr id="39" name="Hình ảnh 38">
              <a:extLst>
                <a:ext uri="{FF2B5EF4-FFF2-40B4-BE49-F238E27FC236}">
                  <a16:creationId xmlns:a16="http://schemas.microsoft.com/office/drawing/2014/main" id="{CB979899-7E20-4C43-BA3A-FA8B1455C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708" y="3202505"/>
              <a:ext cx="790636" cy="790636"/>
            </a:xfrm>
            <a:prstGeom prst="rect">
              <a:avLst/>
            </a:prstGeom>
          </p:spPr>
        </p:pic>
      </p:grpSp>
      <p:grpSp>
        <p:nvGrpSpPr>
          <p:cNvPr id="43" name="Nhóm 42">
            <a:extLst>
              <a:ext uri="{FF2B5EF4-FFF2-40B4-BE49-F238E27FC236}">
                <a16:creationId xmlns:a16="http://schemas.microsoft.com/office/drawing/2014/main" id="{EA7E4BBB-1BC2-47E2-A854-E39DEC42AA2A}"/>
              </a:ext>
            </a:extLst>
          </p:cNvPr>
          <p:cNvGrpSpPr/>
          <p:nvPr/>
        </p:nvGrpSpPr>
        <p:grpSpPr>
          <a:xfrm>
            <a:off x="2270652" y="2470837"/>
            <a:ext cx="2962033" cy="1480524"/>
            <a:chOff x="2143725" y="3118537"/>
            <a:chExt cx="2962033" cy="1480524"/>
          </a:xfrm>
        </p:grpSpPr>
        <p:sp>
          <p:nvSpPr>
            <p:cNvPr id="29" name="Hình chữ nhật: Góc Tròn 28">
              <a:extLst>
                <a:ext uri="{FF2B5EF4-FFF2-40B4-BE49-F238E27FC236}">
                  <a16:creationId xmlns:a16="http://schemas.microsoft.com/office/drawing/2014/main" id="{501B6EF5-2349-43E3-93F6-E7C7F3036BB8}"/>
                </a:ext>
              </a:extLst>
            </p:cNvPr>
            <p:cNvSpPr/>
            <p:nvPr/>
          </p:nvSpPr>
          <p:spPr>
            <a:xfrm>
              <a:off x="2844001" y="3118537"/>
              <a:ext cx="2242918" cy="1480524"/>
            </a:xfrm>
            <a:prstGeom prst="roundRect">
              <a:avLst>
                <a:gd name="adj" fmla="val 8586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Barlow" panose="00000500000000000000" pitchFamily="2" charset="0"/>
                <a:ea typeface="Yu Mincho" panose="02020400000000000000" pitchFamily="18" charset="-128"/>
              </a:endParaRPr>
            </a:p>
          </p:txBody>
        </p:sp>
        <p:sp>
          <p:nvSpPr>
            <p:cNvPr id="33" name="Hộp Văn bản 32">
              <a:extLst>
                <a:ext uri="{FF2B5EF4-FFF2-40B4-BE49-F238E27FC236}">
                  <a16:creationId xmlns:a16="http://schemas.microsoft.com/office/drawing/2014/main" id="{B192B489-2595-4E52-B14F-DA34136F6601}"/>
                </a:ext>
              </a:extLst>
            </p:cNvPr>
            <p:cNvSpPr txBox="1"/>
            <p:nvPr/>
          </p:nvSpPr>
          <p:spPr>
            <a:xfrm>
              <a:off x="2143725" y="4029621"/>
              <a:ext cx="2962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latin typeface="Barlow" panose="00000500000000000000" pitchFamily="2" charset="0"/>
                  <a:ea typeface="Yu Mincho" panose="02020400000000000000" pitchFamily="18" charset="-128"/>
                  <a:cs typeface="Arial" panose="020B0604020202020204" pitchFamily="34" charset="0"/>
                </a:rPr>
                <a:t>Implementation</a:t>
              </a:r>
              <a:endParaRPr lang="vi-VN" sz="2400" b="1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endParaRPr>
            </a:p>
          </p:txBody>
        </p:sp>
        <p:pic>
          <p:nvPicPr>
            <p:cNvPr id="42" name="Hình ảnh 41">
              <a:extLst>
                <a:ext uri="{FF2B5EF4-FFF2-40B4-BE49-F238E27FC236}">
                  <a16:creationId xmlns:a16="http://schemas.microsoft.com/office/drawing/2014/main" id="{474FD309-3458-44EF-B96F-2224CCA90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7192" y="3173735"/>
              <a:ext cx="816803" cy="816803"/>
            </a:xfrm>
            <a:prstGeom prst="rect">
              <a:avLst/>
            </a:prstGeom>
          </p:spPr>
        </p:pic>
      </p:grpSp>
      <p:grpSp>
        <p:nvGrpSpPr>
          <p:cNvPr id="46" name="Nhóm 45">
            <a:extLst>
              <a:ext uri="{FF2B5EF4-FFF2-40B4-BE49-F238E27FC236}">
                <a16:creationId xmlns:a16="http://schemas.microsoft.com/office/drawing/2014/main" id="{E69FCB6E-8A9A-433C-A866-C3789ACC5209}"/>
              </a:ext>
            </a:extLst>
          </p:cNvPr>
          <p:cNvGrpSpPr/>
          <p:nvPr/>
        </p:nvGrpSpPr>
        <p:grpSpPr>
          <a:xfrm>
            <a:off x="-65665" y="4211846"/>
            <a:ext cx="3304598" cy="1480524"/>
            <a:chOff x="-172345" y="4859546"/>
            <a:chExt cx="3304598" cy="1480524"/>
          </a:xfrm>
        </p:grpSpPr>
        <p:sp>
          <p:nvSpPr>
            <p:cNvPr id="30" name="Hình chữ nhật: Góc Tròn 29">
              <a:extLst>
                <a:ext uri="{FF2B5EF4-FFF2-40B4-BE49-F238E27FC236}">
                  <a16:creationId xmlns:a16="http://schemas.microsoft.com/office/drawing/2014/main" id="{BF84CD51-3050-4865-B3B0-9B50BAB27B50}"/>
                </a:ext>
              </a:extLst>
            </p:cNvPr>
            <p:cNvSpPr/>
            <p:nvPr/>
          </p:nvSpPr>
          <p:spPr>
            <a:xfrm>
              <a:off x="423875" y="4859546"/>
              <a:ext cx="2242918" cy="1480524"/>
            </a:xfrm>
            <a:prstGeom prst="roundRect">
              <a:avLst>
                <a:gd name="adj" fmla="val 858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Barlow" panose="00000500000000000000" pitchFamily="2" charset="0"/>
                <a:ea typeface="Yu Mincho" panose="02020400000000000000" pitchFamily="18" charset="-128"/>
              </a:endParaRPr>
            </a:p>
          </p:txBody>
        </p:sp>
        <p:sp>
          <p:nvSpPr>
            <p:cNvPr id="34" name="Hộp Văn bản 33">
              <a:extLst>
                <a:ext uri="{FF2B5EF4-FFF2-40B4-BE49-F238E27FC236}">
                  <a16:creationId xmlns:a16="http://schemas.microsoft.com/office/drawing/2014/main" id="{398DABFB-1B04-4DA7-AFDD-2F29CAB74765}"/>
                </a:ext>
              </a:extLst>
            </p:cNvPr>
            <p:cNvSpPr txBox="1"/>
            <p:nvPr/>
          </p:nvSpPr>
          <p:spPr>
            <a:xfrm>
              <a:off x="-172345" y="5803799"/>
              <a:ext cx="33045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Barlow" panose="00000500000000000000" pitchFamily="2" charset="0"/>
                  <a:ea typeface="Yu Mincho" panose="02020400000000000000" pitchFamily="18" charset="-128"/>
                  <a:cs typeface="Arial" panose="020B0604020202020204" pitchFamily="34" charset="0"/>
                </a:rPr>
                <a:t>Result</a:t>
              </a:r>
              <a:endParaRPr lang="vi-VN" sz="2400" b="1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endParaRPr>
            </a:p>
          </p:txBody>
        </p:sp>
        <p:pic>
          <p:nvPicPr>
            <p:cNvPr id="45" name="Hình ảnh 44">
              <a:extLst>
                <a:ext uri="{FF2B5EF4-FFF2-40B4-BE49-F238E27FC236}">
                  <a16:creationId xmlns:a16="http://schemas.microsoft.com/office/drawing/2014/main" id="{549412DC-49B7-4837-98E8-D7019222F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886" y="5020013"/>
              <a:ext cx="744338" cy="744338"/>
            </a:xfrm>
            <a:prstGeom prst="rect">
              <a:avLst/>
            </a:prstGeom>
          </p:spPr>
        </p:pic>
      </p:grpSp>
      <p:grpSp>
        <p:nvGrpSpPr>
          <p:cNvPr id="49" name="Nhóm 48">
            <a:extLst>
              <a:ext uri="{FF2B5EF4-FFF2-40B4-BE49-F238E27FC236}">
                <a16:creationId xmlns:a16="http://schemas.microsoft.com/office/drawing/2014/main" id="{A19641AD-DC68-41D3-A7A2-607F8D1841BB}"/>
              </a:ext>
            </a:extLst>
          </p:cNvPr>
          <p:cNvGrpSpPr/>
          <p:nvPr/>
        </p:nvGrpSpPr>
        <p:grpSpPr>
          <a:xfrm>
            <a:off x="2812226" y="4253914"/>
            <a:ext cx="2381754" cy="1480524"/>
            <a:chOff x="2705546" y="4901614"/>
            <a:chExt cx="2381754" cy="1480524"/>
          </a:xfrm>
        </p:grpSpPr>
        <p:sp>
          <p:nvSpPr>
            <p:cNvPr id="31" name="Hình chữ nhật: Góc Tròn 30">
              <a:extLst>
                <a:ext uri="{FF2B5EF4-FFF2-40B4-BE49-F238E27FC236}">
                  <a16:creationId xmlns:a16="http://schemas.microsoft.com/office/drawing/2014/main" id="{CA309FFA-A14D-4E69-96CA-89D8A796AB14}"/>
                </a:ext>
              </a:extLst>
            </p:cNvPr>
            <p:cNvSpPr/>
            <p:nvPr/>
          </p:nvSpPr>
          <p:spPr>
            <a:xfrm>
              <a:off x="2844382" y="4901614"/>
              <a:ext cx="2242918" cy="1480524"/>
            </a:xfrm>
            <a:prstGeom prst="roundRect">
              <a:avLst>
                <a:gd name="adj" fmla="val 858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Barlow" panose="00000500000000000000" pitchFamily="2" charset="0"/>
                <a:ea typeface="Yu Mincho" panose="02020400000000000000" pitchFamily="18" charset="-128"/>
              </a:endParaRPr>
            </a:p>
          </p:txBody>
        </p:sp>
        <p:sp>
          <p:nvSpPr>
            <p:cNvPr id="35" name="Hộp Văn bản 34">
              <a:extLst>
                <a:ext uri="{FF2B5EF4-FFF2-40B4-BE49-F238E27FC236}">
                  <a16:creationId xmlns:a16="http://schemas.microsoft.com/office/drawing/2014/main" id="{96AB0855-2EA2-4915-B058-9C0E89E92D74}"/>
                </a:ext>
              </a:extLst>
            </p:cNvPr>
            <p:cNvSpPr txBox="1"/>
            <p:nvPr/>
          </p:nvSpPr>
          <p:spPr>
            <a:xfrm>
              <a:off x="2705546" y="5729193"/>
              <a:ext cx="20458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latin typeface="Barlow" panose="00000500000000000000" pitchFamily="2" charset="0"/>
                  <a:ea typeface="Yu Mincho" panose="02020400000000000000" pitchFamily="18" charset="-128"/>
                  <a:cs typeface="Arial" panose="020B0604020202020204" pitchFamily="34" charset="0"/>
                </a:rPr>
                <a:t>Conclusion</a:t>
              </a:r>
              <a:endParaRPr lang="vi-VN" sz="2400" b="1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endParaRPr>
            </a:p>
          </p:txBody>
        </p:sp>
        <p:pic>
          <p:nvPicPr>
            <p:cNvPr id="48" name="Hình ảnh 47">
              <a:extLst>
                <a:ext uri="{FF2B5EF4-FFF2-40B4-BE49-F238E27FC236}">
                  <a16:creationId xmlns:a16="http://schemas.microsoft.com/office/drawing/2014/main" id="{D72E0A9E-303F-4E69-9768-9F3E14EC0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9177" y="4915047"/>
              <a:ext cx="767741" cy="7677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854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075DB07-D28A-4F56-90C3-71BFFA46E61C}"/>
              </a:ext>
            </a:extLst>
          </p:cNvPr>
          <p:cNvSpPr txBox="1"/>
          <p:nvPr/>
        </p:nvSpPr>
        <p:spPr>
          <a:xfrm>
            <a:off x="3358116" y="-2706576"/>
            <a:ext cx="5549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Thành viên trong nhóm</a:t>
            </a:r>
            <a:endParaRPr lang="vi-VN" sz="3600" b="1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B9E62DE4-45B6-4EF3-83B1-CE267F030A43}"/>
              </a:ext>
            </a:extLst>
          </p:cNvPr>
          <p:cNvSpPr/>
          <p:nvPr/>
        </p:nvSpPr>
        <p:spPr>
          <a:xfrm rot="8846996">
            <a:off x="21422194" y="-1577664"/>
            <a:ext cx="11207921" cy="10843495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68F60010-C77E-413E-9B98-B4655E23E3FD}"/>
              </a:ext>
            </a:extLst>
          </p:cNvPr>
          <p:cNvSpPr/>
          <p:nvPr/>
        </p:nvSpPr>
        <p:spPr>
          <a:xfrm rot="8846996">
            <a:off x="25838008" y="110313"/>
            <a:ext cx="1668045" cy="1654365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25" name="Hình Bầu dục 24">
            <a:extLst>
              <a:ext uri="{FF2B5EF4-FFF2-40B4-BE49-F238E27FC236}">
                <a16:creationId xmlns:a16="http://schemas.microsoft.com/office/drawing/2014/main" id="{900434A8-DF03-448F-833D-BDB83F07BB37}"/>
              </a:ext>
            </a:extLst>
          </p:cNvPr>
          <p:cNvSpPr/>
          <p:nvPr/>
        </p:nvSpPr>
        <p:spPr>
          <a:xfrm rot="8846996">
            <a:off x="16613830" y="3675233"/>
            <a:ext cx="1683120" cy="1631067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Kiểu 3D 4" descr="Laptop - Windows menu">
                <a:extLst>
                  <a:ext uri="{FF2B5EF4-FFF2-40B4-BE49-F238E27FC236}">
                    <a16:creationId xmlns:a16="http://schemas.microsoft.com/office/drawing/2014/main" id="{9FA1213C-CC61-459E-9153-86FC2DF721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8525895"/>
                  </p:ext>
                </p:extLst>
              </p:nvPr>
            </p:nvGraphicFramePr>
            <p:xfrm>
              <a:off x="18587733" y="129928"/>
              <a:ext cx="6064242" cy="480398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064242" cy="4803980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0023761" ay="-2916858" az="-102132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0058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Kiểu 3D 4" descr="Laptop - Windows menu">
                <a:extLst>
                  <a:ext uri="{FF2B5EF4-FFF2-40B4-BE49-F238E27FC236}">
                    <a16:creationId xmlns:a16="http://schemas.microsoft.com/office/drawing/2014/main" id="{9FA1213C-CC61-459E-9153-86FC2DF72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87733" y="129928"/>
                <a:ext cx="6064242" cy="480398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Hình Bầu dục 23">
            <a:extLst>
              <a:ext uri="{FF2B5EF4-FFF2-40B4-BE49-F238E27FC236}">
                <a16:creationId xmlns:a16="http://schemas.microsoft.com/office/drawing/2014/main" id="{7508BD27-C3F5-42B6-B3BC-5ECD858955C0}"/>
              </a:ext>
            </a:extLst>
          </p:cNvPr>
          <p:cNvSpPr/>
          <p:nvPr/>
        </p:nvSpPr>
        <p:spPr>
          <a:xfrm rot="8846996">
            <a:off x="26490626" y="3964948"/>
            <a:ext cx="2136264" cy="2101961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4126246-447A-4536-AA58-9F2D39446073}"/>
              </a:ext>
            </a:extLst>
          </p:cNvPr>
          <p:cNvSpPr txBox="1"/>
          <p:nvPr/>
        </p:nvSpPr>
        <p:spPr>
          <a:xfrm>
            <a:off x="-5295328" y="3201299"/>
            <a:ext cx="453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Ghi chú nội dung thuyết trình…</a:t>
            </a:r>
            <a:endParaRPr lang="vi-VN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B46F37DD-B348-44AD-B7A7-5CD07999AFE6}"/>
              </a:ext>
            </a:extLst>
          </p:cNvPr>
          <p:cNvSpPr/>
          <p:nvPr/>
        </p:nvSpPr>
        <p:spPr>
          <a:xfrm>
            <a:off x="408342" y="1716472"/>
            <a:ext cx="11645517" cy="1972660"/>
          </a:xfrm>
          <a:prstGeom prst="roundRect">
            <a:avLst>
              <a:gd name="adj" fmla="val 1254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vi-VN" sz="3200" b="1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7CAF1C7-081E-4C15-93FA-94B1119CC907}"/>
              </a:ext>
            </a:extLst>
          </p:cNvPr>
          <p:cNvSpPr txBox="1"/>
          <p:nvPr/>
        </p:nvSpPr>
        <p:spPr>
          <a:xfrm>
            <a:off x="1627573" y="2180349"/>
            <a:ext cx="100330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Deploy 2 Webs Application to the same Linux Server (Webserver and DNS server)</a:t>
            </a:r>
          </a:p>
        </p:txBody>
      </p:sp>
      <p:pic>
        <p:nvPicPr>
          <p:cNvPr id="36" name="Hình ảnh 3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FD78599E-4D61-4ECD-A32B-F382BBC55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8" y="2180349"/>
            <a:ext cx="807334" cy="796594"/>
          </a:xfrm>
          <a:prstGeom prst="rect">
            <a:avLst/>
          </a:prstGeom>
        </p:spPr>
      </p:pic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4DB64722-4359-408D-96C3-247E84B066F6}"/>
              </a:ext>
            </a:extLst>
          </p:cNvPr>
          <p:cNvSpPr/>
          <p:nvPr/>
        </p:nvSpPr>
        <p:spPr>
          <a:xfrm>
            <a:off x="408341" y="3884194"/>
            <a:ext cx="2643479" cy="2419023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5387F42F-95B8-43A3-86B2-E0ABDF49F446}"/>
              </a:ext>
            </a:extLst>
          </p:cNvPr>
          <p:cNvSpPr txBox="1"/>
          <p:nvPr/>
        </p:nvSpPr>
        <p:spPr>
          <a:xfrm>
            <a:off x="567171" y="5502701"/>
            <a:ext cx="2149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Introduction</a:t>
            </a:r>
            <a:endParaRPr lang="vi-VN" sz="2800" b="1" dirty="0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B979899-7E20-4C43-BA3A-FA8B1455C2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75" y="4041009"/>
            <a:ext cx="1200365" cy="1184397"/>
          </a:xfrm>
          <a:prstGeom prst="rect">
            <a:avLst/>
          </a:prstGeom>
        </p:spPr>
      </p:pic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501B6EF5-2349-43E3-93F6-E7C7F3036BB8}"/>
              </a:ext>
            </a:extLst>
          </p:cNvPr>
          <p:cNvSpPr/>
          <p:nvPr/>
        </p:nvSpPr>
        <p:spPr>
          <a:xfrm>
            <a:off x="3330836" y="3906853"/>
            <a:ext cx="2628710" cy="2396364"/>
          </a:xfrm>
          <a:prstGeom prst="roundRect">
            <a:avLst>
              <a:gd name="adj" fmla="val 85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B192B489-2595-4E52-B14F-DA34136F6601}"/>
              </a:ext>
            </a:extLst>
          </p:cNvPr>
          <p:cNvSpPr txBox="1"/>
          <p:nvPr/>
        </p:nvSpPr>
        <p:spPr>
          <a:xfrm>
            <a:off x="3297532" y="5519002"/>
            <a:ext cx="2689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Implementation</a:t>
            </a:r>
            <a:endParaRPr lang="vi-VN" sz="2800" b="1" dirty="0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42" name="Hình ảnh 41">
            <a:extLst>
              <a:ext uri="{FF2B5EF4-FFF2-40B4-BE49-F238E27FC236}">
                <a16:creationId xmlns:a16="http://schemas.microsoft.com/office/drawing/2014/main" id="{474FD309-3458-44EF-B96F-2224CCA90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688" y="4025647"/>
            <a:ext cx="1106018" cy="1091305"/>
          </a:xfrm>
          <a:prstGeom prst="rect">
            <a:avLst/>
          </a:prstGeom>
        </p:spPr>
      </p:pic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BF84CD51-3050-4865-B3B0-9B50BAB27B50}"/>
              </a:ext>
            </a:extLst>
          </p:cNvPr>
          <p:cNvSpPr/>
          <p:nvPr/>
        </p:nvSpPr>
        <p:spPr>
          <a:xfrm>
            <a:off x="6431608" y="3886636"/>
            <a:ext cx="2605755" cy="2375961"/>
          </a:xfrm>
          <a:prstGeom prst="roundRect">
            <a:avLst>
              <a:gd name="adj" fmla="val 858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398DABFB-1B04-4DA7-AFDD-2F29CAB74765}"/>
              </a:ext>
            </a:extLst>
          </p:cNvPr>
          <p:cNvSpPr txBox="1"/>
          <p:nvPr/>
        </p:nvSpPr>
        <p:spPr>
          <a:xfrm>
            <a:off x="6686314" y="5465005"/>
            <a:ext cx="2094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Result</a:t>
            </a:r>
            <a:endParaRPr lang="vi-VN" sz="2800" b="1" dirty="0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45" name="Hình ảnh 44">
            <a:extLst>
              <a:ext uri="{FF2B5EF4-FFF2-40B4-BE49-F238E27FC236}">
                <a16:creationId xmlns:a16="http://schemas.microsoft.com/office/drawing/2014/main" id="{549412DC-49B7-4837-98E8-D7019222F5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166" y="4077325"/>
            <a:ext cx="1065197" cy="1051027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9449723" y="3961593"/>
            <a:ext cx="2364184" cy="2268395"/>
          </a:xfrm>
          <a:prstGeom prst="roundRect">
            <a:avLst>
              <a:gd name="adj" fmla="val 85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96AB0855-2EA2-4915-B058-9C0E89E92D74}"/>
              </a:ext>
            </a:extLst>
          </p:cNvPr>
          <p:cNvSpPr txBox="1"/>
          <p:nvPr/>
        </p:nvSpPr>
        <p:spPr>
          <a:xfrm>
            <a:off x="9548942" y="5465005"/>
            <a:ext cx="2086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Conclusion</a:t>
            </a:r>
            <a:endParaRPr lang="vi-VN" sz="2800" b="1" dirty="0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48" name="Hình ảnh 47">
            <a:extLst>
              <a:ext uri="{FF2B5EF4-FFF2-40B4-BE49-F238E27FC236}">
                <a16:creationId xmlns:a16="http://schemas.microsoft.com/office/drawing/2014/main" id="{D72E0A9E-303F-4E69-9768-9F3E14EC05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296" y="4129904"/>
            <a:ext cx="1106502" cy="1091782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EEE0E55-16EB-4C87-81EB-E9F28EDF4382}"/>
              </a:ext>
            </a:extLst>
          </p:cNvPr>
          <p:cNvSpPr txBox="1"/>
          <p:nvPr/>
        </p:nvSpPr>
        <p:spPr>
          <a:xfrm>
            <a:off x="1849618" y="595402"/>
            <a:ext cx="8558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Quản</a:t>
            </a:r>
            <a:r>
              <a:rPr lang="en-US" sz="5400" dirty="0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trị</a:t>
            </a:r>
            <a:r>
              <a:rPr lang="en-US" sz="5400" dirty="0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mạng</a:t>
            </a:r>
            <a:r>
              <a:rPr lang="en-US" sz="5400" dirty="0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và</a:t>
            </a:r>
            <a:r>
              <a:rPr lang="en-US" sz="5400" dirty="0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hệ</a:t>
            </a:r>
            <a:r>
              <a:rPr lang="en-US" sz="5400" dirty="0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thống</a:t>
            </a:r>
            <a:endParaRPr lang="vi-VN" sz="5400" dirty="0">
              <a:solidFill>
                <a:srgbClr val="438AFE"/>
              </a:solidFill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3629078" y="7471515"/>
            <a:ext cx="8139781" cy="7001164"/>
          </a:xfrm>
          <a:prstGeom prst="roundRect">
            <a:avLst>
              <a:gd name="adj" fmla="val 77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239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4126246-447A-4536-AA58-9F2D39446073}"/>
              </a:ext>
            </a:extLst>
          </p:cNvPr>
          <p:cNvSpPr txBox="1"/>
          <p:nvPr/>
        </p:nvSpPr>
        <p:spPr>
          <a:xfrm>
            <a:off x="-5295327" y="3201299"/>
            <a:ext cx="447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Barlow" panose="00000500000000000000" pitchFamily="2" charset="0"/>
                <a:cs typeface="Arial" panose="020B0604020202020204" pitchFamily="34" charset="0"/>
              </a:rPr>
              <a:t>Ghi chú nội dung thuyết trình…</a:t>
            </a:r>
            <a:endParaRPr lang="vi-VN">
              <a:latin typeface="Barlow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B46F37DD-B348-44AD-B7A7-5CD07999AFE6}"/>
              </a:ext>
            </a:extLst>
          </p:cNvPr>
          <p:cNvSpPr/>
          <p:nvPr/>
        </p:nvSpPr>
        <p:spPr>
          <a:xfrm>
            <a:off x="408342" y="-2377546"/>
            <a:ext cx="11490599" cy="1972660"/>
          </a:xfrm>
          <a:prstGeom prst="roundRect">
            <a:avLst>
              <a:gd name="adj" fmla="val 1254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vi-VN" sz="3200" b="1">
              <a:latin typeface="Barlow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7CAF1C7-081E-4C15-93FA-94B1119CC907}"/>
              </a:ext>
            </a:extLst>
          </p:cNvPr>
          <p:cNvSpPr txBox="1"/>
          <p:nvPr/>
        </p:nvSpPr>
        <p:spPr>
          <a:xfrm>
            <a:off x="1278500" y="-2187810"/>
            <a:ext cx="355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chemeClr val="bg1"/>
                </a:solidFill>
                <a:latin typeface="Barlow" panose="00000500000000000000" pitchFamily="2" charset="0"/>
                <a:cs typeface="Arial" panose="020B0604020202020204" pitchFamily="34" charset="0"/>
              </a:rPr>
              <a:t>Chủ đề Thuyết trình </a:t>
            </a:r>
            <a:endParaRPr lang="vi-VN" sz="2800" b="1">
              <a:solidFill>
                <a:schemeClr val="bg1"/>
              </a:solidFill>
              <a:latin typeface="Barlow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6" name="Hình ảnh 3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FD78599E-4D61-4ECD-A32B-F382BBC55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02" y="-2187810"/>
            <a:ext cx="796594" cy="796594"/>
          </a:xfrm>
          <a:prstGeom prst="rect">
            <a:avLst/>
          </a:prstGeom>
        </p:spPr>
      </p:pic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4DB64722-4359-408D-96C3-247E84B066F6}"/>
              </a:ext>
            </a:extLst>
          </p:cNvPr>
          <p:cNvSpPr/>
          <p:nvPr/>
        </p:nvSpPr>
        <p:spPr>
          <a:xfrm>
            <a:off x="-232106" y="-242657"/>
            <a:ext cx="12656212" cy="7343314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</a:endParaRPr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5387F42F-95B8-43A3-86B2-E0ABDF49F446}"/>
              </a:ext>
            </a:extLst>
          </p:cNvPr>
          <p:cNvSpPr txBox="1"/>
          <p:nvPr/>
        </p:nvSpPr>
        <p:spPr>
          <a:xfrm>
            <a:off x="30846" y="1634181"/>
            <a:ext cx="3498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7030A0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Introduction</a:t>
            </a:r>
            <a:endParaRPr lang="vi-VN" sz="4400" b="1" dirty="0">
              <a:solidFill>
                <a:srgbClr val="7030A0"/>
              </a:solidFill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B979899-7E20-4C43-BA3A-FA8B1455C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968" y="401579"/>
            <a:ext cx="1184397" cy="1184397"/>
          </a:xfrm>
          <a:prstGeom prst="rect">
            <a:avLst/>
          </a:prstGeom>
        </p:spPr>
      </p:pic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501B6EF5-2349-43E3-93F6-E7C7F3036BB8}"/>
              </a:ext>
            </a:extLst>
          </p:cNvPr>
          <p:cNvSpPr/>
          <p:nvPr/>
        </p:nvSpPr>
        <p:spPr>
          <a:xfrm>
            <a:off x="13430794" y="3906853"/>
            <a:ext cx="2593741" cy="2396364"/>
          </a:xfrm>
          <a:prstGeom prst="roundRect">
            <a:avLst>
              <a:gd name="adj" fmla="val 85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</a:endParaRPr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B192B489-2595-4E52-B14F-DA34136F6601}"/>
              </a:ext>
            </a:extLst>
          </p:cNvPr>
          <p:cNvSpPr txBox="1"/>
          <p:nvPr/>
        </p:nvSpPr>
        <p:spPr>
          <a:xfrm>
            <a:off x="13620496" y="5442118"/>
            <a:ext cx="2117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Barlow" panose="00000500000000000000" pitchFamily="2" charset="0"/>
                <a:cs typeface="Arial" panose="020B0604020202020204" pitchFamily="34" charset="0"/>
              </a:rPr>
              <a:t>Nội dung 2</a:t>
            </a:r>
            <a:endParaRPr lang="vi-VN" sz="2800" b="1">
              <a:latin typeface="Barlow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2" name="Hình ảnh 41">
            <a:extLst>
              <a:ext uri="{FF2B5EF4-FFF2-40B4-BE49-F238E27FC236}">
                <a16:creationId xmlns:a16="http://schemas.microsoft.com/office/drawing/2014/main" id="{474FD309-3458-44EF-B96F-2224CCA90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3646" y="4025647"/>
            <a:ext cx="1091305" cy="1091305"/>
          </a:xfrm>
          <a:prstGeom prst="rect">
            <a:avLst/>
          </a:prstGeom>
        </p:spPr>
      </p:pic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BF84CD51-3050-4865-B3B0-9B50BAB27B50}"/>
              </a:ext>
            </a:extLst>
          </p:cNvPr>
          <p:cNvSpPr/>
          <p:nvPr/>
        </p:nvSpPr>
        <p:spPr>
          <a:xfrm>
            <a:off x="16531566" y="3886636"/>
            <a:ext cx="2571091" cy="2375961"/>
          </a:xfrm>
          <a:prstGeom prst="roundRect">
            <a:avLst>
              <a:gd name="adj" fmla="val 858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</a:endParaRPr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398DABFB-1B04-4DA7-AFDD-2F29CAB74765}"/>
              </a:ext>
            </a:extLst>
          </p:cNvPr>
          <p:cNvSpPr txBox="1"/>
          <p:nvPr/>
        </p:nvSpPr>
        <p:spPr>
          <a:xfrm>
            <a:off x="16781456" y="5386932"/>
            <a:ext cx="206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Barlow" panose="00000500000000000000" pitchFamily="2" charset="0"/>
                <a:cs typeface="Arial" panose="020B0604020202020204" pitchFamily="34" charset="0"/>
              </a:rPr>
              <a:t>Nội dung 3</a:t>
            </a:r>
            <a:endParaRPr lang="vi-VN" sz="2800" b="1">
              <a:latin typeface="Barlow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5" name="Hình ảnh 44">
            <a:extLst>
              <a:ext uri="{FF2B5EF4-FFF2-40B4-BE49-F238E27FC236}">
                <a16:creationId xmlns:a16="http://schemas.microsoft.com/office/drawing/2014/main" id="{549412DC-49B7-4837-98E8-D7019222F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7124" y="4077325"/>
            <a:ext cx="1051027" cy="1051027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19549681" y="3961593"/>
            <a:ext cx="2332734" cy="2268395"/>
          </a:xfrm>
          <a:prstGeom prst="roundRect">
            <a:avLst>
              <a:gd name="adj" fmla="val 85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</a:endParaRPr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96AB0855-2EA2-4915-B058-9C0E89E92D74}"/>
              </a:ext>
            </a:extLst>
          </p:cNvPr>
          <p:cNvSpPr txBox="1"/>
          <p:nvPr/>
        </p:nvSpPr>
        <p:spPr>
          <a:xfrm>
            <a:off x="19715931" y="5327906"/>
            <a:ext cx="2058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Barlow" panose="00000500000000000000" pitchFamily="2" charset="0"/>
                <a:cs typeface="Arial" panose="020B0604020202020204" pitchFamily="34" charset="0"/>
              </a:rPr>
              <a:t>Nội dung 4</a:t>
            </a:r>
            <a:endParaRPr lang="vi-VN" sz="2800" b="1">
              <a:latin typeface="Barlow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8" name="Hình ảnh 47">
            <a:extLst>
              <a:ext uri="{FF2B5EF4-FFF2-40B4-BE49-F238E27FC236}">
                <a16:creationId xmlns:a16="http://schemas.microsoft.com/office/drawing/2014/main" id="{D72E0A9E-303F-4E69-9768-9F3E14EC0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6254" y="4129904"/>
            <a:ext cx="1091782" cy="1091782"/>
          </a:xfrm>
          <a:prstGeom prst="rect">
            <a:avLst/>
          </a:prstGeom>
        </p:spPr>
      </p:pic>
      <p:sp>
        <p:nvSpPr>
          <p:cNvPr id="26" name="Rectangle: Rounded Corners 1">
            <a:extLst>
              <a:ext uri="{FF2B5EF4-FFF2-40B4-BE49-F238E27FC236}">
                <a16:creationId xmlns:a16="http://schemas.microsoft.com/office/drawing/2014/main" id="{4DBE3CDA-6E27-4831-BA8F-E9E994292462}"/>
              </a:ext>
            </a:extLst>
          </p:cNvPr>
          <p:cNvSpPr/>
          <p:nvPr/>
        </p:nvSpPr>
        <p:spPr>
          <a:xfrm>
            <a:off x="3672164" y="1175213"/>
            <a:ext cx="8226777" cy="7001164"/>
          </a:xfrm>
          <a:prstGeom prst="roundRect">
            <a:avLst>
              <a:gd name="adj" fmla="val 50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MY" dirty="0">
              <a:solidFill>
                <a:srgbClr val="7030A0"/>
              </a:solidFill>
              <a:latin typeface="Barlow" panose="00000500000000000000" pitchFamily="2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EEE0E55-16EB-4C87-81EB-E9F28EDF4382}"/>
              </a:ext>
            </a:extLst>
          </p:cNvPr>
          <p:cNvSpPr txBox="1"/>
          <p:nvPr/>
        </p:nvSpPr>
        <p:spPr>
          <a:xfrm>
            <a:off x="3454582" y="83128"/>
            <a:ext cx="8444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7030A0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Deploy 2 Webs Application to the same Linux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970009-3992-0D8F-D9AF-806EF38CDF81}"/>
              </a:ext>
            </a:extLst>
          </p:cNvPr>
          <p:cNvSpPr txBox="1"/>
          <p:nvPr/>
        </p:nvSpPr>
        <p:spPr>
          <a:xfrm>
            <a:off x="4115444" y="1324281"/>
            <a:ext cx="755534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MY" sz="3600" dirty="0">
              <a:solidFill>
                <a:srgbClr val="7030A0"/>
              </a:solidFill>
              <a:latin typeface="Barlow" panose="00000500000000000000" pitchFamily="2" charset="0"/>
              <a:ea typeface="Yu Mincho" panose="02020400000000000000" pitchFamily="18" charset="-128"/>
            </a:endParaRPr>
          </a:p>
          <a:p>
            <a:pPr algn="just"/>
            <a:r>
              <a:rPr lang="en-MY" sz="4400" b="1" dirty="0">
                <a:solidFill>
                  <a:srgbClr val="7030A0"/>
                </a:solidFill>
                <a:latin typeface="Barlow" panose="00000500000000000000" pitchFamily="2" charset="0"/>
                <a:ea typeface="Yu Mincho" panose="02020400000000000000" pitchFamily="18" charset="-128"/>
              </a:rPr>
              <a:t>1. Overview</a:t>
            </a:r>
          </a:p>
          <a:p>
            <a:pPr algn="just"/>
            <a:r>
              <a:rPr lang="en-GB" dirty="0">
                <a:solidFill>
                  <a:srgbClr val="7030A0"/>
                </a:solidFill>
                <a:latin typeface="Barlow" panose="00000500000000000000" pitchFamily="2" charset="0"/>
                <a:ea typeface="Yu Mincho" panose="02020400000000000000" pitchFamily="18" charset="-128"/>
              </a:rPr>
              <a:t>Web-building skill is an important aspect of every web programming project, having these skills can be a strong foundation for understanding OSI model workflows, especially at the application layer and network layer. To achieve this skill, our group will carry out a project </a:t>
            </a:r>
            <a:r>
              <a:rPr lang="en-US" dirty="0">
                <a:solidFill>
                  <a:srgbClr val="7030A0"/>
                </a:solidFill>
                <a:latin typeface="Barlow" panose="00000500000000000000" pitchFamily="2" charset="0"/>
                <a:ea typeface="Yu Mincho" panose="02020400000000000000" pitchFamily="18" charset="-128"/>
              </a:rPr>
              <a:t>which deploys 2 web applications to the same Linux Server (Webserver and DNS server).</a:t>
            </a:r>
            <a:endParaRPr lang="en-GB" dirty="0">
              <a:solidFill>
                <a:srgbClr val="7030A0"/>
              </a:solidFill>
              <a:latin typeface="Barlow" panose="00000500000000000000" pitchFamily="2" charset="0"/>
              <a:ea typeface="Yu Mincho" panose="02020400000000000000" pitchFamily="18" charset="-128"/>
            </a:endParaRPr>
          </a:p>
          <a:p>
            <a:pPr algn="just"/>
            <a:r>
              <a:rPr lang="en-MY" sz="4400" b="1" dirty="0">
                <a:solidFill>
                  <a:srgbClr val="7030A0"/>
                </a:solidFill>
                <a:latin typeface="Barlow" panose="00000500000000000000" pitchFamily="2" charset="0"/>
                <a:ea typeface="Yu Mincho" panose="02020400000000000000" pitchFamily="18" charset="-128"/>
              </a:rPr>
              <a:t>2. Component</a:t>
            </a:r>
          </a:p>
          <a:p>
            <a:pPr algn="just"/>
            <a:r>
              <a:rPr lang="en-MY" dirty="0">
                <a:solidFill>
                  <a:srgbClr val="7030A0"/>
                </a:solidFill>
                <a:latin typeface="Barlow" panose="00000500000000000000" pitchFamily="2" charset="0"/>
                <a:ea typeface="Yu Mincho" panose="02020400000000000000" pitchFamily="18" charset="-128"/>
              </a:rPr>
              <a:t>- Client</a:t>
            </a:r>
          </a:p>
          <a:p>
            <a:pPr algn="just"/>
            <a:r>
              <a:rPr lang="en-MY" dirty="0">
                <a:solidFill>
                  <a:srgbClr val="7030A0"/>
                </a:solidFill>
                <a:latin typeface="Barlow" panose="00000500000000000000" pitchFamily="2" charset="0"/>
                <a:ea typeface="Yu Mincho" panose="02020400000000000000" pitchFamily="18" charset="-128"/>
              </a:rPr>
              <a:t>- </a:t>
            </a:r>
            <a:r>
              <a:rPr lang="en-MY" dirty="0" err="1">
                <a:solidFill>
                  <a:srgbClr val="7030A0"/>
                </a:solidFill>
                <a:latin typeface="Barlow" panose="00000500000000000000" pitchFamily="2" charset="0"/>
                <a:ea typeface="Yu Mincho" panose="02020400000000000000" pitchFamily="18" charset="-128"/>
              </a:rPr>
              <a:t>Dns</a:t>
            </a:r>
            <a:r>
              <a:rPr lang="en-MY" dirty="0">
                <a:solidFill>
                  <a:srgbClr val="7030A0"/>
                </a:solidFill>
                <a:latin typeface="Barlow" panose="00000500000000000000" pitchFamily="2" charset="0"/>
                <a:ea typeface="Yu Mincho" panose="02020400000000000000" pitchFamily="18" charset="-128"/>
              </a:rPr>
              <a:t> Server</a:t>
            </a:r>
          </a:p>
          <a:p>
            <a:pPr algn="just"/>
            <a:r>
              <a:rPr lang="en-MY" dirty="0">
                <a:solidFill>
                  <a:srgbClr val="7030A0"/>
                </a:solidFill>
                <a:latin typeface="Barlow" panose="00000500000000000000" pitchFamily="2" charset="0"/>
                <a:ea typeface="Yu Mincho" panose="02020400000000000000" pitchFamily="18" charset="-128"/>
              </a:rPr>
              <a:t>- Web Server</a:t>
            </a:r>
          </a:p>
          <a:p>
            <a:pPr algn="just"/>
            <a:r>
              <a:rPr lang="en-MY" dirty="0">
                <a:solidFill>
                  <a:srgbClr val="7030A0"/>
                </a:solidFill>
                <a:latin typeface="Barlow" panose="00000500000000000000" pitchFamily="2" charset="0"/>
                <a:ea typeface="Yu Mincho" panose="02020400000000000000" pitchFamily="18" charset="-128"/>
              </a:rPr>
              <a:t>- Database</a:t>
            </a:r>
          </a:p>
          <a:p>
            <a:pPr algn="just"/>
            <a:endParaRPr lang="en-MY" dirty="0">
              <a:solidFill>
                <a:srgbClr val="7030A0"/>
              </a:solidFill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3453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5EC9C-4E60-FA1D-6A92-EC85EA4377AD}"/>
              </a:ext>
            </a:extLst>
          </p:cNvPr>
          <p:cNvSpPr txBox="1"/>
          <p:nvPr/>
        </p:nvSpPr>
        <p:spPr>
          <a:xfrm>
            <a:off x="764337" y="189595"/>
            <a:ext cx="7553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Yu Mincho" panose="02020400000000000000" pitchFamily="18" charset="-128"/>
                <a:ea typeface="Yu Mincho" panose="02020400000000000000" pitchFamily="18" charset="-128"/>
              </a:rPr>
              <a:t>3.Operation</a:t>
            </a:r>
            <a:endParaRPr lang="en-GB" sz="24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1320A3-296D-9E9D-B536-25FAB458E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58" y="856160"/>
            <a:ext cx="11214036" cy="6289040"/>
          </a:xfrm>
          <a:prstGeom prst="rect">
            <a:avLst/>
          </a:prstGeom>
        </p:spPr>
      </p:pic>
      <p:pic>
        <p:nvPicPr>
          <p:cNvPr id="2052" name="Picture 4" descr="Không có mô tả.">
            <a:extLst>
              <a:ext uri="{FF2B5EF4-FFF2-40B4-BE49-F238E27FC236}">
                <a16:creationId xmlns:a16="http://schemas.microsoft.com/office/drawing/2014/main" id="{7D8F1C91-193C-872F-C96E-88803DEFF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37" y="651260"/>
            <a:ext cx="10310192" cy="623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33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075DB07-D28A-4F56-90C3-71BFFA46E61C}"/>
              </a:ext>
            </a:extLst>
          </p:cNvPr>
          <p:cNvSpPr txBox="1"/>
          <p:nvPr/>
        </p:nvSpPr>
        <p:spPr>
          <a:xfrm>
            <a:off x="3366958" y="-2706576"/>
            <a:ext cx="5458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Thành viên trong nhóm</a:t>
            </a:r>
            <a:endParaRPr lang="vi-VN" sz="3600" b="1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B9E62DE4-45B6-4EF3-83B1-CE267F030A43}"/>
              </a:ext>
            </a:extLst>
          </p:cNvPr>
          <p:cNvSpPr/>
          <p:nvPr/>
        </p:nvSpPr>
        <p:spPr>
          <a:xfrm rot="8846996">
            <a:off x="21451762" y="-1537555"/>
            <a:ext cx="11023108" cy="10843495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68F60010-C77E-413E-9B98-B4655E23E3FD}"/>
              </a:ext>
            </a:extLst>
          </p:cNvPr>
          <p:cNvSpPr/>
          <p:nvPr/>
        </p:nvSpPr>
        <p:spPr>
          <a:xfrm rot="8846996">
            <a:off x="25842411" y="116281"/>
            <a:ext cx="1640536" cy="1654365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25" name="Hình Bầu dục 24">
            <a:extLst>
              <a:ext uri="{FF2B5EF4-FFF2-40B4-BE49-F238E27FC236}">
                <a16:creationId xmlns:a16="http://schemas.microsoft.com/office/drawing/2014/main" id="{900434A8-DF03-448F-833D-BDB83F07BB37}"/>
              </a:ext>
            </a:extLst>
          </p:cNvPr>
          <p:cNvSpPr/>
          <p:nvPr/>
        </p:nvSpPr>
        <p:spPr>
          <a:xfrm rot="8846996">
            <a:off x="16618271" y="3681255"/>
            <a:ext cx="1655366" cy="1631067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Kiểu 3D 4" descr="Laptop - Windows menu">
                <a:extLst>
                  <a:ext uri="{FF2B5EF4-FFF2-40B4-BE49-F238E27FC236}">
                    <a16:creationId xmlns:a16="http://schemas.microsoft.com/office/drawing/2014/main" id="{9FA1213C-CC61-459E-9153-86FC2DF721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7497352"/>
                  </p:ext>
                </p:extLst>
              </p:nvPr>
            </p:nvGraphicFramePr>
            <p:xfrm>
              <a:off x="18597395" y="129928"/>
              <a:ext cx="5964248" cy="480398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964248" cy="4803980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0023761" ay="-2916858" az="-102132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9815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Kiểu 3D 4" descr="Laptop - Windows menu">
                <a:extLst>
                  <a:ext uri="{FF2B5EF4-FFF2-40B4-BE49-F238E27FC236}">
                    <a16:creationId xmlns:a16="http://schemas.microsoft.com/office/drawing/2014/main" id="{9FA1213C-CC61-459E-9153-86FC2DF72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97395" y="129928"/>
                <a:ext cx="5964248" cy="480398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Hình Bầu dục 23">
            <a:extLst>
              <a:ext uri="{FF2B5EF4-FFF2-40B4-BE49-F238E27FC236}">
                <a16:creationId xmlns:a16="http://schemas.microsoft.com/office/drawing/2014/main" id="{7508BD27-C3F5-42B6-B3BC-5ECD858955C0}"/>
              </a:ext>
            </a:extLst>
          </p:cNvPr>
          <p:cNvSpPr/>
          <p:nvPr/>
        </p:nvSpPr>
        <p:spPr>
          <a:xfrm rot="8846996">
            <a:off x="26496262" y="3972592"/>
            <a:ext cx="2101038" cy="2101961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4126246-447A-4536-AA58-9F2D39446073}"/>
              </a:ext>
            </a:extLst>
          </p:cNvPr>
          <p:cNvSpPr txBox="1"/>
          <p:nvPr/>
        </p:nvSpPr>
        <p:spPr>
          <a:xfrm>
            <a:off x="-5288106" y="3201299"/>
            <a:ext cx="44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Ghi chú nội dung thuyết trình…</a:t>
            </a:r>
            <a:endParaRPr lang="vi-VN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B46F37DD-B348-44AD-B7A7-5CD07999AFE6}"/>
              </a:ext>
            </a:extLst>
          </p:cNvPr>
          <p:cNvSpPr/>
          <p:nvPr/>
        </p:nvSpPr>
        <p:spPr>
          <a:xfrm>
            <a:off x="426897" y="1716472"/>
            <a:ext cx="11453490" cy="1972660"/>
          </a:xfrm>
          <a:prstGeom prst="roundRect">
            <a:avLst>
              <a:gd name="adj" fmla="val 1254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vi-VN" sz="3200" b="1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7CAF1C7-081E-4C15-93FA-94B1119CC907}"/>
              </a:ext>
            </a:extLst>
          </p:cNvPr>
          <p:cNvSpPr txBox="1"/>
          <p:nvPr/>
        </p:nvSpPr>
        <p:spPr>
          <a:xfrm>
            <a:off x="1288219" y="2247192"/>
            <a:ext cx="10470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Deploy 2 Webs Application to the same Linux Server (Webserver and DNS server)</a:t>
            </a:r>
          </a:p>
        </p:txBody>
      </p:sp>
      <p:pic>
        <p:nvPicPr>
          <p:cNvPr id="36" name="Hình ảnh 3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FD78599E-4D61-4ECD-A32B-F382BBC55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48" y="2341016"/>
            <a:ext cx="794020" cy="796594"/>
          </a:xfrm>
          <a:prstGeom prst="rect">
            <a:avLst/>
          </a:prstGeom>
        </p:spPr>
      </p:pic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4DB64722-4359-408D-96C3-247E84B066F6}"/>
              </a:ext>
            </a:extLst>
          </p:cNvPr>
          <p:cNvSpPr/>
          <p:nvPr/>
        </p:nvSpPr>
        <p:spPr>
          <a:xfrm>
            <a:off x="412553" y="3884194"/>
            <a:ext cx="2599890" cy="2419023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5387F42F-95B8-43A3-86B2-E0ABDF49F446}"/>
              </a:ext>
            </a:extLst>
          </p:cNvPr>
          <p:cNvSpPr txBox="1"/>
          <p:nvPr/>
        </p:nvSpPr>
        <p:spPr>
          <a:xfrm>
            <a:off x="570596" y="5502701"/>
            <a:ext cx="222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Introduction</a:t>
            </a:r>
            <a:endParaRPr lang="vi-VN" sz="2400" b="1" dirty="0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B979899-7E20-4C43-BA3A-FA8B1455C2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87" y="4041009"/>
            <a:ext cx="1180574" cy="1184397"/>
          </a:xfrm>
          <a:prstGeom prst="rect">
            <a:avLst/>
          </a:prstGeom>
        </p:spPr>
      </p:pic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501B6EF5-2349-43E3-93F6-E7C7F3036BB8}"/>
              </a:ext>
            </a:extLst>
          </p:cNvPr>
          <p:cNvSpPr/>
          <p:nvPr/>
        </p:nvSpPr>
        <p:spPr>
          <a:xfrm>
            <a:off x="3335024" y="3906853"/>
            <a:ext cx="2585366" cy="2396364"/>
          </a:xfrm>
          <a:prstGeom prst="roundRect">
            <a:avLst>
              <a:gd name="adj" fmla="val 85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B192B489-2595-4E52-B14F-DA34136F6601}"/>
              </a:ext>
            </a:extLst>
          </p:cNvPr>
          <p:cNvSpPr txBox="1"/>
          <p:nvPr/>
        </p:nvSpPr>
        <p:spPr>
          <a:xfrm>
            <a:off x="3314676" y="5502701"/>
            <a:ext cx="2781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Implementation</a:t>
            </a:r>
            <a:endParaRPr lang="vi-VN" sz="2400" b="1" dirty="0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42" name="Hình ảnh 41">
            <a:extLst>
              <a:ext uri="{FF2B5EF4-FFF2-40B4-BE49-F238E27FC236}">
                <a16:creationId xmlns:a16="http://schemas.microsoft.com/office/drawing/2014/main" id="{474FD309-3458-44EF-B96F-2224CCA90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451" y="4025647"/>
            <a:ext cx="1087780" cy="1091305"/>
          </a:xfrm>
          <a:prstGeom prst="rect">
            <a:avLst/>
          </a:prstGeom>
        </p:spPr>
      </p:pic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BF84CD51-3050-4865-B3B0-9B50BAB27B50}"/>
              </a:ext>
            </a:extLst>
          </p:cNvPr>
          <p:cNvSpPr/>
          <p:nvPr/>
        </p:nvSpPr>
        <p:spPr>
          <a:xfrm>
            <a:off x="6435759" y="3886636"/>
            <a:ext cx="2562790" cy="2375961"/>
          </a:xfrm>
          <a:prstGeom prst="roundRect">
            <a:avLst>
              <a:gd name="adj" fmla="val 858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398DABFB-1B04-4DA7-AFDD-2F29CAB74765}"/>
              </a:ext>
            </a:extLst>
          </p:cNvPr>
          <p:cNvSpPr txBox="1"/>
          <p:nvPr/>
        </p:nvSpPr>
        <p:spPr>
          <a:xfrm>
            <a:off x="6681776" y="5502701"/>
            <a:ext cx="2059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Result</a:t>
            </a:r>
            <a:endParaRPr lang="vi-VN" sz="2400" b="1" dirty="0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45" name="Hình ảnh 44">
            <a:extLst>
              <a:ext uri="{FF2B5EF4-FFF2-40B4-BE49-F238E27FC236}">
                <a16:creationId xmlns:a16="http://schemas.microsoft.com/office/drawing/2014/main" id="{549412DC-49B7-4837-98E8-D7019222F5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863" y="4077325"/>
            <a:ext cx="1047634" cy="1051027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9453490" y="3961593"/>
            <a:ext cx="2325200" cy="2268395"/>
          </a:xfrm>
          <a:prstGeom prst="roundRect">
            <a:avLst>
              <a:gd name="adj" fmla="val 85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96AB0855-2EA2-4915-B058-9C0E89E92D74}"/>
              </a:ext>
            </a:extLst>
          </p:cNvPr>
          <p:cNvSpPr txBox="1"/>
          <p:nvPr/>
        </p:nvSpPr>
        <p:spPr>
          <a:xfrm>
            <a:off x="9606260" y="5463669"/>
            <a:ext cx="2051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Conclusion</a:t>
            </a:r>
            <a:endParaRPr lang="vi-VN" sz="2400" b="1" dirty="0"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48" name="Hình ảnh 47">
            <a:extLst>
              <a:ext uri="{FF2B5EF4-FFF2-40B4-BE49-F238E27FC236}">
                <a16:creationId xmlns:a16="http://schemas.microsoft.com/office/drawing/2014/main" id="{D72E0A9E-303F-4E69-9768-9F3E14EC05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059" y="4129904"/>
            <a:ext cx="1088256" cy="1091782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EEE0E55-16EB-4C87-81EB-E9F28EDF4382}"/>
              </a:ext>
            </a:extLst>
          </p:cNvPr>
          <p:cNvSpPr txBox="1"/>
          <p:nvPr/>
        </p:nvSpPr>
        <p:spPr>
          <a:xfrm>
            <a:off x="1863254" y="595402"/>
            <a:ext cx="8417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Quản</a:t>
            </a:r>
            <a:r>
              <a:rPr lang="en-US" sz="5400" dirty="0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trị</a:t>
            </a:r>
            <a:r>
              <a:rPr lang="en-US" sz="5400" dirty="0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mạng</a:t>
            </a:r>
            <a:r>
              <a:rPr lang="en-US" sz="5400" dirty="0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và</a:t>
            </a:r>
            <a:r>
              <a:rPr lang="en-US" sz="5400" dirty="0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hệ</a:t>
            </a:r>
            <a:r>
              <a:rPr lang="en-US" sz="5400" dirty="0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438AFE"/>
                </a:solidFill>
                <a:latin typeface="Barlow" panose="00000500000000000000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thống</a:t>
            </a:r>
            <a:endParaRPr lang="vi-VN" sz="5400" dirty="0">
              <a:solidFill>
                <a:srgbClr val="438AFE"/>
              </a:solidFill>
              <a:latin typeface="Barlow" panose="00000500000000000000" pitchFamily="2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3642048" y="7471515"/>
            <a:ext cx="8005560" cy="7001164"/>
          </a:xfrm>
          <a:prstGeom prst="roundRect">
            <a:avLst>
              <a:gd name="adj" fmla="val 77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Barlow" panose="00000500000000000000" pitchFamily="2" charset="0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0106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075DB07-D28A-4F56-90C3-71BFFA46E61C}"/>
              </a:ext>
            </a:extLst>
          </p:cNvPr>
          <p:cNvSpPr txBox="1"/>
          <p:nvPr/>
        </p:nvSpPr>
        <p:spPr>
          <a:xfrm>
            <a:off x="3358116" y="-2706576"/>
            <a:ext cx="547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Barlow" panose="00000500000000000000" pitchFamily="2" charset="0"/>
                <a:cs typeface="Arial" panose="020B0604020202020204" pitchFamily="34" charset="0"/>
              </a:rPr>
              <a:t>Thành viên trong nhóm</a:t>
            </a:r>
            <a:endParaRPr lang="vi-VN" sz="3600" b="1">
              <a:latin typeface="Barlow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4126246-447A-4536-AA58-9F2D39446073}"/>
              </a:ext>
            </a:extLst>
          </p:cNvPr>
          <p:cNvSpPr txBox="1"/>
          <p:nvPr/>
        </p:nvSpPr>
        <p:spPr>
          <a:xfrm>
            <a:off x="-5295327" y="3201299"/>
            <a:ext cx="447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Barlow" panose="00000500000000000000" pitchFamily="2" charset="0"/>
                <a:cs typeface="Arial" panose="020B0604020202020204" pitchFamily="34" charset="0"/>
              </a:rPr>
              <a:t>Ghi chú nội dung thuyết trình…</a:t>
            </a:r>
            <a:endParaRPr lang="vi-VN">
              <a:latin typeface="Barlow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B46F37DD-B348-44AD-B7A7-5CD07999AFE6}"/>
              </a:ext>
            </a:extLst>
          </p:cNvPr>
          <p:cNvSpPr/>
          <p:nvPr/>
        </p:nvSpPr>
        <p:spPr>
          <a:xfrm>
            <a:off x="408342" y="-5058398"/>
            <a:ext cx="11490599" cy="1972660"/>
          </a:xfrm>
          <a:prstGeom prst="roundRect">
            <a:avLst>
              <a:gd name="adj" fmla="val 1254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vi-VN" sz="3200" b="1">
              <a:latin typeface="Barlow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7CAF1C7-081E-4C15-93FA-94B1119CC907}"/>
              </a:ext>
            </a:extLst>
          </p:cNvPr>
          <p:cNvSpPr txBox="1"/>
          <p:nvPr/>
        </p:nvSpPr>
        <p:spPr>
          <a:xfrm>
            <a:off x="1278500" y="-4868662"/>
            <a:ext cx="355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chemeClr val="bg1"/>
                </a:solidFill>
                <a:latin typeface="Barlow" panose="00000500000000000000" pitchFamily="2" charset="0"/>
                <a:cs typeface="Arial" panose="020B0604020202020204" pitchFamily="34" charset="0"/>
              </a:rPr>
              <a:t>Chủ đề Thuyết trình </a:t>
            </a:r>
            <a:endParaRPr lang="vi-VN" sz="2800" b="1">
              <a:solidFill>
                <a:schemeClr val="bg1"/>
              </a:solidFill>
              <a:latin typeface="Barlow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6" name="Hình ảnh 3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FD78599E-4D61-4ECD-A32B-F382BBC55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02" y="-4868662"/>
            <a:ext cx="796594" cy="796594"/>
          </a:xfrm>
          <a:prstGeom prst="rect">
            <a:avLst/>
          </a:prstGeom>
        </p:spPr>
      </p:pic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4DB64722-4359-408D-96C3-247E84B066F6}"/>
              </a:ext>
            </a:extLst>
          </p:cNvPr>
          <p:cNvSpPr/>
          <p:nvPr/>
        </p:nvSpPr>
        <p:spPr>
          <a:xfrm>
            <a:off x="-4080531" y="3884194"/>
            <a:ext cx="2608313" cy="2419023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</a:endParaRPr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5387F42F-95B8-43A3-86B2-E0ABDF49F446}"/>
              </a:ext>
            </a:extLst>
          </p:cNvPr>
          <p:cNvSpPr txBox="1"/>
          <p:nvPr/>
        </p:nvSpPr>
        <p:spPr>
          <a:xfrm>
            <a:off x="-3921700" y="5502701"/>
            <a:ext cx="2120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Barlow" panose="00000500000000000000" pitchFamily="2" charset="0"/>
                <a:cs typeface="Arial" panose="020B0604020202020204" pitchFamily="34" charset="0"/>
              </a:rPr>
              <a:t>Nội dung 1</a:t>
            </a:r>
            <a:endParaRPr lang="vi-VN" sz="2800" b="1">
              <a:latin typeface="Barlow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B979899-7E20-4C43-BA3A-FA8B1455C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3497" y="4041009"/>
            <a:ext cx="1184397" cy="1184397"/>
          </a:xfrm>
          <a:prstGeom prst="rect">
            <a:avLst/>
          </a:prstGeom>
        </p:spPr>
      </p:pic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BF84CD51-3050-4865-B3B0-9B50BAB27B50}"/>
              </a:ext>
            </a:extLst>
          </p:cNvPr>
          <p:cNvSpPr/>
          <p:nvPr/>
        </p:nvSpPr>
        <p:spPr>
          <a:xfrm>
            <a:off x="13206478" y="3886636"/>
            <a:ext cx="2571091" cy="2375961"/>
          </a:xfrm>
          <a:prstGeom prst="roundRect">
            <a:avLst>
              <a:gd name="adj" fmla="val 858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</a:endParaRPr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398DABFB-1B04-4DA7-AFDD-2F29CAB74765}"/>
              </a:ext>
            </a:extLst>
          </p:cNvPr>
          <p:cNvSpPr txBox="1"/>
          <p:nvPr/>
        </p:nvSpPr>
        <p:spPr>
          <a:xfrm>
            <a:off x="13456368" y="5386932"/>
            <a:ext cx="206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Barlow" panose="00000500000000000000" pitchFamily="2" charset="0"/>
                <a:cs typeface="Arial" panose="020B0604020202020204" pitchFamily="34" charset="0"/>
              </a:rPr>
              <a:t>Nội dung 3</a:t>
            </a:r>
            <a:endParaRPr lang="vi-VN" sz="2800" b="1">
              <a:latin typeface="Barlow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5" name="Hình ảnh 44">
            <a:extLst>
              <a:ext uri="{FF2B5EF4-FFF2-40B4-BE49-F238E27FC236}">
                <a16:creationId xmlns:a16="http://schemas.microsoft.com/office/drawing/2014/main" id="{549412DC-49B7-4837-98E8-D7019222F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2036" y="4077325"/>
            <a:ext cx="1051027" cy="1051027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19584323" y="3961593"/>
            <a:ext cx="2332734" cy="2268395"/>
          </a:xfrm>
          <a:prstGeom prst="roundRect">
            <a:avLst>
              <a:gd name="adj" fmla="val 85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</a:endParaRPr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96AB0855-2EA2-4915-B058-9C0E89E92D74}"/>
              </a:ext>
            </a:extLst>
          </p:cNvPr>
          <p:cNvSpPr txBox="1"/>
          <p:nvPr/>
        </p:nvSpPr>
        <p:spPr>
          <a:xfrm>
            <a:off x="19750573" y="5327906"/>
            <a:ext cx="2058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Barlow" panose="00000500000000000000" pitchFamily="2" charset="0"/>
                <a:cs typeface="Arial" panose="020B0604020202020204" pitchFamily="34" charset="0"/>
              </a:rPr>
              <a:t>Nội dung 4</a:t>
            </a:r>
            <a:endParaRPr lang="vi-VN" sz="2800" b="1">
              <a:latin typeface="Barlow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8" name="Hình ảnh 47">
            <a:extLst>
              <a:ext uri="{FF2B5EF4-FFF2-40B4-BE49-F238E27FC236}">
                <a16:creationId xmlns:a16="http://schemas.microsoft.com/office/drawing/2014/main" id="{D72E0A9E-303F-4E69-9768-9F3E14EC0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0896" y="4129904"/>
            <a:ext cx="1091782" cy="1091782"/>
          </a:xfrm>
          <a:prstGeom prst="rect">
            <a:avLst/>
          </a:prstGeom>
        </p:spPr>
      </p:pic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501B6EF5-2349-43E3-93F6-E7C7F3036BB8}"/>
              </a:ext>
            </a:extLst>
          </p:cNvPr>
          <p:cNvSpPr/>
          <p:nvPr/>
        </p:nvSpPr>
        <p:spPr>
          <a:xfrm>
            <a:off x="-573805" y="-168800"/>
            <a:ext cx="13259544" cy="7385636"/>
          </a:xfrm>
          <a:prstGeom prst="roundRect">
            <a:avLst>
              <a:gd name="adj" fmla="val 85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rlow" panose="00000500000000000000" pitchFamily="2" charset="0"/>
            </a:endParaRPr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B192B489-2595-4E52-B14F-DA34136F6601}"/>
              </a:ext>
            </a:extLst>
          </p:cNvPr>
          <p:cNvSpPr txBox="1"/>
          <p:nvPr/>
        </p:nvSpPr>
        <p:spPr>
          <a:xfrm>
            <a:off x="944999" y="87252"/>
            <a:ext cx="45886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Barlow" panose="00000500000000000000" pitchFamily="2" charset="0"/>
                <a:cs typeface="Arial" panose="020B0604020202020204" pitchFamily="34" charset="0"/>
              </a:rPr>
              <a:t>Implementation</a:t>
            </a:r>
            <a:endParaRPr lang="vi-VN" sz="4400" b="1" dirty="0">
              <a:latin typeface="Barlow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2" name="Hình ảnh 41">
            <a:extLst>
              <a:ext uri="{FF2B5EF4-FFF2-40B4-BE49-F238E27FC236}">
                <a16:creationId xmlns:a16="http://schemas.microsoft.com/office/drawing/2014/main" id="{474FD309-3458-44EF-B96F-2224CCA90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311" y="0"/>
            <a:ext cx="1091305" cy="1091305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EEE0E55-16EB-4C87-81EB-E9F28EDF4382}"/>
              </a:ext>
            </a:extLst>
          </p:cNvPr>
          <p:cNvSpPr txBox="1"/>
          <p:nvPr/>
        </p:nvSpPr>
        <p:spPr>
          <a:xfrm>
            <a:off x="1849618" y="-2829971"/>
            <a:ext cx="8444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rgbClr val="438AFE"/>
                </a:solidFill>
                <a:latin typeface="Barlow" panose="00000500000000000000" pitchFamily="2" charset="0"/>
                <a:cs typeface="Arial" panose="020B0604020202020204" pitchFamily="34" charset="0"/>
              </a:rPr>
              <a:t>Môn học để thuyết trình</a:t>
            </a:r>
            <a:endParaRPr lang="vi-VN" sz="5400" b="1">
              <a:solidFill>
                <a:srgbClr val="438AFE"/>
              </a:solidFill>
              <a:latin typeface="Barlow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830526" y="943945"/>
            <a:ext cx="10646229" cy="7001164"/>
          </a:xfrm>
          <a:prstGeom prst="roundRect">
            <a:avLst>
              <a:gd name="adj" fmla="val 77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800" dirty="0">
                <a:solidFill>
                  <a:schemeClr val="accent6">
                    <a:lumMod val="75000"/>
                  </a:schemeClr>
                </a:solidFill>
                <a:latin typeface="Barlow" panose="00000500000000000000" pitchFamily="2" charset="0"/>
              </a:rPr>
              <a:t>1.Topology</a:t>
            </a:r>
          </a:p>
          <a:p>
            <a:pPr algn="ctr"/>
            <a:endParaRPr lang="en-MY" sz="2800" dirty="0">
              <a:solidFill>
                <a:schemeClr val="accent6">
                  <a:lumMod val="75000"/>
                </a:schemeClr>
              </a:solidFill>
              <a:latin typeface="Barlow" panose="00000500000000000000" pitchFamily="2" charset="0"/>
            </a:endParaRPr>
          </a:p>
          <a:p>
            <a:pPr algn="ctr"/>
            <a:endParaRPr lang="en-MY" sz="2800" dirty="0">
              <a:solidFill>
                <a:schemeClr val="accent6">
                  <a:lumMod val="75000"/>
                </a:schemeClr>
              </a:solidFill>
              <a:latin typeface="Barlow" panose="00000500000000000000" pitchFamily="2" charset="0"/>
            </a:endParaRPr>
          </a:p>
          <a:p>
            <a:pPr algn="ctr"/>
            <a:endParaRPr lang="en-MY" sz="2800" dirty="0">
              <a:solidFill>
                <a:schemeClr val="accent6">
                  <a:lumMod val="75000"/>
                </a:schemeClr>
              </a:solidFill>
              <a:latin typeface="Barlow" panose="00000500000000000000" pitchFamily="2" charset="0"/>
            </a:endParaRPr>
          </a:p>
          <a:p>
            <a:pPr algn="ctr"/>
            <a:endParaRPr lang="en-MY" sz="2800" dirty="0">
              <a:solidFill>
                <a:schemeClr val="accent6">
                  <a:lumMod val="75000"/>
                </a:schemeClr>
              </a:solidFill>
              <a:latin typeface="Barlow" panose="00000500000000000000" pitchFamily="2" charset="0"/>
            </a:endParaRPr>
          </a:p>
          <a:p>
            <a:pPr algn="ctr"/>
            <a:endParaRPr lang="en-MY" sz="2800" dirty="0">
              <a:solidFill>
                <a:schemeClr val="accent6">
                  <a:lumMod val="75000"/>
                </a:schemeClr>
              </a:solidFill>
              <a:latin typeface="Barlow" panose="00000500000000000000" pitchFamily="2" charset="0"/>
            </a:endParaRPr>
          </a:p>
          <a:p>
            <a:pPr algn="ctr"/>
            <a:endParaRPr lang="en-MY" sz="2800" dirty="0">
              <a:solidFill>
                <a:schemeClr val="accent6">
                  <a:lumMod val="75000"/>
                </a:schemeClr>
              </a:solidFill>
              <a:latin typeface="Barlow" panose="00000500000000000000" pitchFamily="2" charset="0"/>
            </a:endParaRPr>
          </a:p>
          <a:p>
            <a:pPr algn="ctr"/>
            <a:endParaRPr lang="en-MY" sz="2800" dirty="0">
              <a:solidFill>
                <a:schemeClr val="accent6">
                  <a:lumMod val="75000"/>
                </a:schemeClr>
              </a:solidFill>
              <a:latin typeface="Barlow" panose="00000500000000000000" pitchFamily="2" charset="0"/>
            </a:endParaRPr>
          </a:p>
          <a:p>
            <a:pPr algn="ctr"/>
            <a:endParaRPr lang="en-MY" sz="2800" dirty="0">
              <a:solidFill>
                <a:schemeClr val="accent6">
                  <a:lumMod val="75000"/>
                </a:schemeClr>
              </a:solidFill>
              <a:latin typeface="Barlow" panose="00000500000000000000" pitchFamily="2" charset="0"/>
            </a:endParaRPr>
          </a:p>
          <a:p>
            <a:pPr algn="ctr"/>
            <a:endParaRPr lang="en-MY" sz="2800" dirty="0">
              <a:solidFill>
                <a:schemeClr val="accent6">
                  <a:lumMod val="75000"/>
                </a:schemeClr>
              </a:solidFill>
              <a:latin typeface="Barlow" panose="00000500000000000000" pitchFamily="2" charset="0"/>
            </a:endParaRPr>
          </a:p>
          <a:p>
            <a:pPr algn="ctr"/>
            <a:endParaRPr lang="en-MY" sz="2800" dirty="0">
              <a:solidFill>
                <a:schemeClr val="accent6">
                  <a:lumMod val="75000"/>
                </a:schemeClr>
              </a:solidFill>
              <a:latin typeface="Barlow" panose="00000500000000000000" pitchFamily="2" charset="0"/>
            </a:endParaRPr>
          </a:p>
          <a:p>
            <a:pPr algn="ctr"/>
            <a:endParaRPr lang="en-MY" sz="2800" dirty="0">
              <a:solidFill>
                <a:schemeClr val="accent6">
                  <a:lumMod val="75000"/>
                </a:schemeClr>
              </a:solidFill>
              <a:latin typeface="Barlow" panose="00000500000000000000" pitchFamily="2" charset="0"/>
            </a:endParaRPr>
          </a:p>
          <a:p>
            <a:pPr algn="ctr"/>
            <a:endParaRPr lang="en-MY" sz="2800" dirty="0">
              <a:solidFill>
                <a:schemeClr val="accent6">
                  <a:lumMod val="75000"/>
                </a:schemeClr>
              </a:solidFill>
              <a:latin typeface="Barlow" panose="00000500000000000000" pitchFamily="2" charset="0"/>
            </a:endParaRPr>
          </a:p>
          <a:p>
            <a:pPr algn="ctr"/>
            <a:endParaRPr lang="en-MY" sz="2800" dirty="0">
              <a:solidFill>
                <a:schemeClr val="accent6">
                  <a:lumMod val="75000"/>
                </a:schemeClr>
              </a:solidFill>
              <a:latin typeface="Barlow" panose="00000500000000000000" pitchFamily="2" charset="0"/>
            </a:endParaRPr>
          </a:p>
          <a:p>
            <a:pPr algn="ctr"/>
            <a:endParaRPr lang="en-MY" sz="2800" dirty="0">
              <a:solidFill>
                <a:schemeClr val="accent6">
                  <a:lumMod val="75000"/>
                </a:schemeClr>
              </a:solidFill>
              <a:latin typeface="Barlow" panose="00000500000000000000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37955C-BBCB-F78F-772F-1FC6EBCF65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521541"/>
              </p:ext>
            </p:extLst>
          </p:nvPr>
        </p:nvGraphicFramePr>
        <p:xfrm>
          <a:off x="847584" y="2174333"/>
          <a:ext cx="10513890" cy="454038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666121">
                  <a:extLst>
                    <a:ext uri="{9D8B030D-6E8A-4147-A177-3AD203B41FA5}">
                      <a16:colId xmlns:a16="http://schemas.microsoft.com/office/drawing/2014/main" val="3222316843"/>
                    </a:ext>
                  </a:extLst>
                </a:gridCol>
                <a:gridCol w="2464407">
                  <a:extLst>
                    <a:ext uri="{9D8B030D-6E8A-4147-A177-3AD203B41FA5}">
                      <a16:colId xmlns:a16="http://schemas.microsoft.com/office/drawing/2014/main" val="3746966181"/>
                    </a:ext>
                  </a:extLst>
                </a:gridCol>
                <a:gridCol w="2107326">
                  <a:extLst>
                    <a:ext uri="{9D8B030D-6E8A-4147-A177-3AD203B41FA5}">
                      <a16:colId xmlns:a16="http://schemas.microsoft.com/office/drawing/2014/main" val="209838190"/>
                    </a:ext>
                  </a:extLst>
                </a:gridCol>
                <a:gridCol w="2487757">
                  <a:extLst>
                    <a:ext uri="{9D8B030D-6E8A-4147-A177-3AD203B41FA5}">
                      <a16:colId xmlns:a16="http://schemas.microsoft.com/office/drawing/2014/main" val="2387123284"/>
                    </a:ext>
                  </a:extLst>
                </a:gridCol>
                <a:gridCol w="1788279">
                  <a:extLst>
                    <a:ext uri="{9D8B030D-6E8A-4147-A177-3AD203B41FA5}">
                      <a16:colId xmlns:a16="http://schemas.microsoft.com/office/drawing/2014/main" val="1043965338"/>
                    </a:ext>
                  </a:extLst>
                </a:gridCol>
              </a:tblGrid>
              <a:tr h="227845">
                <a:tc>
                  <a:txBody>
                    <a:bodyPr/>
                    <a:lstStyle/>
                    <a:p>
                      <a:pPr marL="384810" marR="0" indent="-624840" algn="ctr"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499110" algn="l"/>
                        </a:tabLst>
                      </a:pPr>
                      <a:r>
                        <a:rPr lang="en-US" sz="2000" kern="1400">
                          <a:effectLst/>
                        </a:rPr>
                        <a:t>Name</a:t>
                      </a:r>
                      <a:endParaRPr lang="en-GB" sz="2000" kern="1400">
                        <a:solidFill>
                          <a:srgbClr val="212120"/>
                        </a:solidFill>
                        <a:effectLst/>
                        <a:latin typeface="UTM Neo Sans Intel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35" marR="596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000" kern="1400" dirty="0">
                          <a:effectLst/>
                        </a:rPr>
                        <a:t>IP address</a:t>
                      </a:r>
                      <a:endParaRPr lang="en-GB" sz="2000" kern="1400" dirty="0">
                        <a:solidFill>
                          <a:srgbClr val="212120"/>
                        </a:solidFill>
                        <a:effectLst/>
                        <a:latin typeface="UTM Neo Sans Intel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35" marR="596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4191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000" kern="1400" dirty="0">
                          <a:effectLst/>
                        </a:rPr>
                        <a:t>Subnet mask</a:t>
                      </a:r>
                      <a:endParaRPr lang="en-GB" sz="2000" kern="1400" dirty="0">
                        <a:solidFill>
                          <a:srgbClr val="212120"/>
                        </a:solidFill>
                        <a:effectLst/>
                        <a:latin typeface="UTM Neo Sans Intel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35" marR="596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9144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000" kern="1400" dirty="0">
                          <a:effectLst/>
                        </a:rPr>
                        <a:t>Host Name</a:t>
                      </a:r>
                      <a:endParaRPr lang="en-GB" sz="2000" kern="1400" dirty="0">
                        <a:solidFill>
                          <a:srgbClr val="212120"/>
                        </a:solidFill>
                        <a:effectLst/>
                        <a:latin typeface="UTM Neo Sans Intel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35" marR="596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91440" algn="ctr"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</a:tabLst>
                      </a:pPr>
                      <a:r>
                        <a:rPr lang="en-US" sz="2000" kern="1400" dirty="0" err="1">
                          <a:effectLst/>
                        </a:rPr>
                        <a:t>Os</a:t>
                      </a:r>
                      <a:endParaRPr lang="en-GB" sz="2000" kern="1400" dirty="0">
                        <a:solidFill>
                          <a:srgbClr val="212120"/>
                        </a:solidFill>
                        <a:effectLst/>
                        <a:latin typeface="UTM Neo Sans Intel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35" marR="596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4552811"/>
                  </a:ext>
                </a:extLst>
              </a:tr>
              <a:tr h="7682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000" kern="1400" dirty="0">
                          <a:effectLst/>
                        </a:rPr>
                        <a:t>Client</a:t>
                      </a:r>
                      <a:endParaRPr lang="en-GB" sz="2000" kern="1400" dirty="0">
                        <a:solidFill>
                          <a:srgbClr val="212120"/>
                        </a:solidFill>
                        <a:effectLst/>
                        <a:latin typeface="UTM Neo Sans Intel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35" marR="596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2286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000" kern="1400" dirty="0">
                          <a:effectLst/>
                        </a:rPr>
                        <a:t>192.168.100.4</a:t>
                      </a:r>
                      <a:endParaRPr lang="en-GB" sz="2000" kern="1400" dirty="0">
                        <a:solidFill>
                          <a:srgbClr val="212120"/>
                        </a:solidFill>
                        <a:effectLst/>
                        <a:latin typeface="UTM Neo Sans Intel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35" marR="596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000" kern="1400" dirty="0">
                          <a:effectLst/>
                        </a:rPr>
                        <a:t>255.255.255.0</a:t>
                      </a:r>
                      <a:endParaRPr lang="en-GB" sz="2000" kern="1400" dirty="0">
                        <a:solidFill>
                          <a:srgbClr val="212120"/>
                        </a:solidFill>
                        <a:effectLst/>
                        <a:latin typeface="UTM Neo Sans Intel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35" marR="596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-22860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000" kern="1400" dirty="0">
                          <a:effectLst/>
                        </a:rPr>
                        <a:t> </a:t>
                      </a:r>
                      <a:endParaRPr lang="en-GB" sz="2000" kern="1400" dirty="0">
                        <a:solidFill>
                          <a:srgbClr val="212120"/>
                        </a:solidFill>
                        <a:effectLst/>
                        <a:latin typeface="UTM Neo Sans Intel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35" marR="596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</a:tabLst>
                      </a:pPr>
                      <a:r>
                        <a:rPr lang="en-US" sz="2000" kern="1400" dirty="0">
                          <a:effectLst/>
                        </a:rPr>
                        <a:t>Windows 10</a:t>
                      </a:r>
                      <a:endParaRPr lang="en-GB" sz="2000" kern="1400" dirty="0">
                        <a:solidFill>
                          <a:srgbClr val="212120"/>
                        </a:solidFill>
                        <a:effectLst/>
                        <a:latin typeface="UTM Neo Sans Intel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35" marR="596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2912600"/>
                  </a:ext>
                </a:extLst>
              </a:tr>
              <a:tr h="8274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000" kern="1400" dirty="0">
                          <a:effectLst/>
                        </a:rPr>
                        <a:t>Web server 1</a:t>
                      </a:r>
                      <a:endParaRPr lang="en-GB" sz="2000" kern="1400" dirty="0">
                        <a:solidFill>
                          <a:srgbClr val="212120"/>
                        </a:solidFill>
                        <a:effectLst/>
                        <a:latin typeface="UTM Neo Sans Intel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35" marR="596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-5334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000" kern="1400" dirty="0">
                          <a:effectLst/>
                        </a:rPr>
                        <a:t>192.168.100.7</a:t>
                      </a:r>
                      <a:endParaRPr lang="en-GB" sz="2000" kern="1400" dirty="0">
                        <a:solidFill>
                          <a:srgbClr val="212120"/>
                        </a:solidFill>
                        <a:effectLst/>
                        <a:latin typeface="UTM Neo Sans Intel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35" marR="596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000" kern="1400" dirty="0">
                          <a:effectLst/>
                        </a:rPr>
                        <a:t>255.255.255.0</a:t>
                      </a:r>
                      <a:endParaRPr lang="en-GB" sz="2000" kern="1400" dirty="0">
                        <a:solidFill>
                          <a:srgbClr val="212120"/>
                        </a:solidFill>
                        <a:effectLst/>
                        <a:latin typeface="UTM Neo Sans Intel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35" marR="596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1143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000" kern="1400" dirty="0">
                          <a:solidFill>
                            <a:srgbClr val="212120"/>
                          </a:solidFill>
                          <a:effectLst/>
                          <a:latin typeface="UTM Neo Sans Intel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www.suppi147.local</a:t>
                      </a:r>
                      <a:endParaRPr lang="en-GB" sz="2000" kern="1400" dirty="0">
                        <a:solidFill>
                          <a:srgbClr val="212120"/>
                        </a:solidFill>
                        <a:effectLst/>
                        <a:latin typeface="UTM Neo Sans Intel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35" marR="596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3810" algn="ctr"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</a:tabLst>
                      </a:pPr>
                      <a:r>
                        <a:rPr lang="en-US" sz="2000" kern="1400" dirty="0">
                          <a:effectLst/>
                        </a:rPr>
                        <a:t>Ubuntu 22.04</a:t>
                      </a:r>
                      <a:endParaRPr lang="en-GB" sz="2000" kern="1400" dirty="0">
                        <a:solidFill>
                          <a:srgbClr val="212120"/>
                        </a:solidFill>
                        <a:effectLst/>
                        <a:latin typeface="UTM Neo Sans Intel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35" marR="596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2608137"/>
                  </a:ext>
                </a:extLst>
              </a:tr>
              <a:tr h="879980">
                <a:tc>
                  <a:txBody>
                    <a:bodyPr/>
                    <a:lstStyle/>
                    <a:p>
                      <a:pPr marL="0" marR="0" lvl="0" indent="-1143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  <a:defRPr/>
                      </a:pPr>
                      <a:r>
                        <a:rPr lang="en-US" sz="2000" kern="1400" dirty="0">
                          <a:effectLst/>
                        </a:rPr>
                        <a:t>Web server 2</a:t>
                      </a:r>
                      <a:endParaRPr lang="en-GB" sz="2000" kern="1400" dirty="0">
                        <a:solidFill>
                          <a:srgbClr val="212120"/>
                        </a:solidFill>
                        <a:effectLst/>
                        <a:latin typeface="UTM Neo Sans Intel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35" marR="596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-1524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000" kern="1400" dirty="0">
                          <a:effectLst/>
                        </a:rPr>
                        <a:t>192.168.100.7</a:t>
                      </a:r>
                      <a:endParaRPr lang="en-GB" sz="2000" kern="1400" dirty="0">
                        <a:solidFill>
                          <a:srgbClr val="212120"/>
                        </a:solidFill>
                        <a:effectLst/>
                        <a:latin typeface="UTM Neo Sans Intel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35" marR="596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-4953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000" kern="1400" dirty="0">
                          <a:effectLst/>
                        </a:rPr>
                        <a:t>255.255.255.0</a:t>
                      </a:r>
                      <a:endParaRPr lang="en-GB" sz="2000" kern="1400" dirty="0">
                        <a:solidFill>
                          <a:srgbClr val="212120"/>
                        </a:solidFill>
                        <a:effectLst/>
                        <a:latin typeface="UTM Neo Sans Intel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35" marR="596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-3810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000" kern="1400" dirty="0">
                          <a:effectLst/>
                        </a:rPr>
                        <a:t>register.suppi147.local</a:t>
                      </a:r>
                      <a:endParaRPr lang="en-GB" sz="2000" kern="1400" dirty="0">
                        <a:solidFill>
                          <a:srgbClr val="212120"/>
                        </a:solidFill>
                        <a:effectLst/>
                        <a:latin typeface="UTM Neo Sans Intel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35" marR="596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</a:tabLst>
                      </a:pPr>
                      <a:r>
                        <a:rPr lang="en-US" sz="2000" kern="1400" dirty="0">
                          <a:effectLst/>
                        </a:rPr>
                        <a:t>Ubuntu 22.04</a:t>
                      </a:r>
                      <a:endParaRPr lang="en-GB" sz="2000" kern="1400" dirty="0">
                        <a:solidFill>
                          <a:srgbClr val="212120"/>
                        </a:solidFill>
                        <a:effectLst/>
                        <a:latin typeface="UTM Neo Sans Intel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35" marR="596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5976518"/>
                  </a:ext>
                </a:extLst>
              </a:tr>
              <a:tr h="879980">
                <a:tc>
                  <a:txBody>
                    <a:bodyPr/>
                    <a:lstStyle/>
                    <a:p>
                      <a:pPr marL="0" marR="0" indent="-1143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000" kern="1400" dirty="0">
                          <a:effectLst/>
                        </a:rPr>
                        <a:t>DNS server</a:t>
                      </a:r>
                      <a:endParaRPr lang="en-GB" sz="2000" kern="1400" dirty="0">
                        <a:solidFill>
                          <a:srgbClr val="212120"/>
                        </a:solidFill>
                        <a:effectLst/>
                        <a:latin typeface="UTM Neo Sans Intel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35" marR="596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-1524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000" kern="1400" dirty="0">
                          <a:solidFill>
                            <a:srgbClr val="212120"/>
                          </a:solidFill>
                          <a:effectLst/>
                          <a:latin typeface="UTM Neo Sans Intel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192.168.100.8</a:t>
                      </a:r>
                      <a:endParaRPr lang="en-GB" sz="2000" kern="1400" dirty="0">
                        <a:solidFill>
                          <a:srgbClr val="212120"/>
                        </a:solidFill>
                        <a:effectLst/>
                        <a:latin typeface="UTM Neo Sans Intel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35" marR="596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-4953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000" kern="1400" dirty="0">
                          <a:effectLst/>
                        </a:rPr>
                        <a:t>255.255.255.0</a:t>
                      </a:r>
                      <a:endParaRPr lang="en-GB" sz="2000" kern="1400" dirty="0">
                        <a:solidFill>
                          <a:srgbClr val="212120"/>
                        </a:solidFill>
                        <a:effectLst/>
                        <a:latin typeface="UTM Neo Sans Intel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35" marR="596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-3810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000" kern="1400" dirty="0">
                          <a:effectLst/>
                        </a:rPr>
                        <a:t>dns.suppi147.local </a:t>
                      </a:r>
                      <a:endParaRPr lang="en-GB" sz="2000" kern="1400" dirty="0">
                        <a:solidFill>
                          <a:srgbClr val="212120"/>
                        </a:solidFill>
                        <a:effectLst/>
                        <a:latin typeface="UTM Neo Sans Intel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35" marR="596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</a:tabLst>
                      </a:pPr>
                      <a:r>
                        <a:rPr lang="en-US" sz="2000" kern="1400" dirty="0">
                          <a:effectLst/>
                        </a:rPr>
                        <a:t>Ubuntu 22.04</a:t>
                      </a:r>
                      <a:endParaRPr lang="en-GB" sz="2000" kern="1400" dirty="0">
                        <a:solidFill>
                          <a:srgbClr val="212120"/>
                        </a:solidFill>
                        <a:effectLst/>
                        <a:latin typeface="UTM Neo Sans Intel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35" marR="596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1414689"/>
                  </a:ext>
                </a:extLst>
              </a:tr>
              <a:tr h="879980">
                <a:tc>
                  <a:txBody>
                    <a:bodyPr/>
                    <a:lstStyle/>
                    <a:p>
                      <a:pPr marL="0" marR="0" lvl="0" indent="-1143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  <a:defRPr/>
                      </a:pPr>
                      <a:r>
                        <a:rPr lang="en-US" sz="2000" kern="1400" dirty="0">
                          <a:effectLst/>
                        </a:rPr>
                        <a:t>Database</a:t>
                      </a:r>
                      <a:endParaRPr lang="en-GB" sz="2000" kern="1400" dirty="0">
                        <a:solidFill>
                          <a:srgbClr val="212120"/>
                        </a:solidFill>
                        <a:effectLst/>
                        <a:latin typeface="UTM Neo Sans Intel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35" marR="596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-1524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000" kern="1400" dirty="0">
                          <a:solidFill>
                            <a:srgbClr val="212120"/>
                          </a:solidFill>
                          <a:effectLst/>
                          <a:latin typeface="UTM Neo Sans Intel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192.168.100.20</a:t>
                      </a:r>
                      <a:endParaRPr lang="en-GB" sz="2000" kern="1400" dirty="0">
                        <a:solidFill>
                          <a:srgbClr val="212120"/>
                        </a:solidFill>
                        <a:effectLst/>
                        <a:latin typeface="UTM Neo Sans Intel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35" marR="596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-4953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000" kern="1400" dirty="0">
                          <a:solidFill>
                            <a:srgbClr val="212120"/>
                          </a:solidFill>
                          <a:effectLst/>
                          <a:latin typeface="UTM Neo Sans Intel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255.255.255.0</a:t>
                      </a:r>
                      <a:endParaRPr lang="en-GB" sz="2000" kern="1400" dirty="0">
                        <a:solidFill>
                          <a:srgbClr val="212120"/>
                        </a:solidFill>
                        <a:effectLst/>
                        <a:latin typeface="UTM Neo Sans Intel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35" marR="596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-3810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endParaRPr lang="en-GB" sz="2000" kern="1400" dirty="0">
                        <a:solidFill>
                          <a:srgbClr val="212120"/>
                        </a:solidFill>
                        <a:effectLst/>
                        <a:latin typeface="UTM Neo Sans Intel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35" marR="596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</a:tabLst>
                      </a:pPr>
                      <a:r>
                        <a:rPr lang="en-US" sz="2000" kern="1400" dirty="0">
                          <a:solidFill>
                            <a:srgbClr val="212120"/>
                          </a:solidFill>
                          <a:effectLst/>
                          <a:latin typeface="UTM Neo Sans Intel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Ubuntu 22.04</a:t>
                      </a:r>
                      <a:endParaRPr lang="en-GB" sz="2000" kern="1400" dirty="0">
                        <a:solidFill>
                          <a:srgbClr val="212120"/>
                        </a:solidFill>
                        <a:effectLst/>
                        <a:latin typeface="UTM Neo Sans Intel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35" marR="596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6172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0974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658</Words>
  <Application>Microsoft Office PowerPoint</Application>
  <PresentationFormat>Màn hình rộng</PresentationFormat>
  <Paragraphs>191</Paragraphs>
  <Slides>15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15</vt:i4>
      </vt:variant>
    </vt:vector>
  </HeadingPairs>
  <TitlesOfParts>
    <vt:vector size="22" baseType="lpstr">
      <vt:lpstr>Yu Mincho</vt:lpstr>
      <vt:lpstr>Arial</vt:lpstr>
      <vt:lpstr>Barlow</vt:lpstr>
      <vt:lpstr>Calibri</vt:lpstr>
      <vt:lpstr>Times New Roman</vt:lpstr>
      <vt:lpstr>UTM Neo Sans Intel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Công</dc:creator>
  <cp:lastModifiedBy>Nguyễn Tấn Tài</cp:lastModifiedBy>
  <cp:revision>40</cp:revision>
  <dcterms:created xsi:type="dcterms:W3CDTF">2021-09-03T05:44:00Z</dcterms:created>
  <dcterms:modified xsi:type="dcterms:W3CDTF">2022-11-24T18:01:20Z</dcterms:modified>
</cp:coreProperties>
</file>